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sldIdLst>
    <p:sldId id="256" r:id="rId2"/>
    <p:sldId id="267" r:id="rId3"/>
    <p:sldId id="268" r:id="rId4"/>
    <p:sldId id="269" r:id="rId5"/>
    <p:sldId id="270" r:id="rId6"/>
    <p:sldId id="271" r:id="rId7"/>
    <p:sldId id="272" r:id="rId8"/>
    <p:sldId id="273" r:id="rId9"/>
    <p:sldId id="274" r:id="rId10"/>
    <p:sldId id="275" r:id="rId11"/>
    <p:sldId id="276" r:id="rId12"/>
    <p:sldId id="277" r:id="rId13"/>
    <p:sldId id="281" r:id="rId14"/>
    <p:sldId id="282" r:id="rId15"/>
    <p:sldId id="298" r:id="rId16"/>
    <p:sldId id="279" r:id="rId17"/>
    <p:sldId id="280" r:id="rId18"/>
    <p:sldId id="283" r:id="rId19"/>
    <p:sldId id="284" r:id="rId20"/>
    <p:sldId id="285" r:id="rId21"/>
    <p:sldId id="286" r:id="rId22"/>
    <p:sldId id="287" r:id="rId23"/>
    <p:sldId id="288" r:id="rId24"/>
    <p:sldId id="289" r:id="rId25"/>
    <p:sldId id="290" r:id="rId26"/>
    <p:sldId id="291" r:id="rId27"/>
    <p:sldId id="292" r:id="rId28"/>
    <p:sldId id="293" r:id="rId29"/>
    <p:sldId id="294" r:id="rId30"/>
    <p:sldId id="295" r:id="rId31"/>
    <p:sldId id="296" r:id="rId32"/>
    <p:sldId id="297" r:id="rId33"/>
  </p:sldIdLst>
  <p:sldSz cx="9144000" cy="6858000" type="screen4x3"/>
  <p:notesSz cx="6858000" cy="9144000"/>
  <p:defaultText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4" d="100"/>
          <a:sy n="64" d="100"/>
        </p:scale>
        <p:origin x="-1482" y="-10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bwMode="ltGray">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grpSp>
        <p:nvGrpSpPr>
          <p:cNvPr id="2" name="Group 17"/>
          <p:cNvGrpSpPr>
            <a:grpSpLocks/>
          </p:cNvGrpSpPr>
          <p:nvPr/>
        </p:nvGrpSpPr>
        <p:grpSpPr bwMode="auto">
          <a:xfrm>
            <a:off x="-9525" y="2708275"/>
            <a:ext cx="9183688" cy="1501775"/>
            <a:chOff x="-6" y="1706"/>
            <a:chExt cx="5785" cy="946"/>
          </a:xfrm>
        </p:grpSpPr>
        <p:sp>
          <p:nvSpPr>
            <p:cNvPr id="3090" name="Freeform 18"/>
            <p:cNvSpPr>
              <a:spLocks/>
            </p:cNvSpPr>
            <p:nvPr/>
          </p:nvSpPr>
          <p:spPr bwMode="ltGray">
            <a:xfrm>
              <a:off x="-3" y="1706"/>
              <a:ext cx="5765" cy="946"/>
            </a:xfrm>
            <a:custGeom>
              <a:avLst/>
              <a:gdLst/>
              <a:ahLst/>
              <a:cxnLst>
                <a:cxn ang="0">
                  <a:pos x="6" y="454"/>
                </a:cxn>
                <a:cxn ang="0">
                  <a:pos x="355" y="454"/>
                </a:cxn>
                <a:cxn ang="0">
                  <a:pos x="757" y="1"/>
                </a:cxn>
                <a:cxn ang="0">
                  <a:pos x="2511" y="0"/>
                </a:cxn>
                <a:cxn ang="0">
                  <a:pos x="2646" y="144"/>
                </a:cxn>
                <a:cxn ang="0">
                  <a:pos x="5779" y="137"/>
                </a:cxn>
                <a:cxn ang="0">
                  <a:pos x="5779" y="772"/>
                </a:cxn>
                <a:cxn ang="0">
                  <a:pos x="2899" y="765"/>
                </a:cxn>
                <a:cxn ang="0">
                  <a:pos x="2757" y="946"/>
                </a:cxn>
                <a:cxn ang="0">
                  <a:pos x="1883" y="946"/>
                </a:cxn>
                <a:cxn ang="0">
                  <a:pos x="1663" y="687"/>
                </a:cxn>
                <a:cxn ang="0">
                  <a:pos x="0" y="687"/>
                </a:cxn>
                <a:cxn ang="0">
                  <a:pos x="35" y="480"/>
                </a:cxn>
              </a:cxnLst>
              <a:rect l="0" t="0" r="r" b="b"/>
              <a:pathLst>
                <a:path w="5779" h="946">
                  <a:moveTo>
                    <a:pt x="6" y="454"/>
                  </a:moveTo>
                  <a:lnTo>
                    <a:pt x="355" y="454"/>
                  </a:lnTo>
                  <a:lnTo>
                    <a:pt x="757" y="1"/>
                  </a:lnTo>
                  <a:lnTo>
                    <a:pt x="2511" y="0"/>
                  </a:lnTo>
                  <a:lnTo>
                    <a:pt x="2646" y="144"/>
                  </a:lnTo>
                  <a:lnTo>
                    <a:pt x="5779" y="137"/>
                  </a:lnTo>
                  <a:lnTo>
                    <a:pt x="5779" y="772"/>
                  </a:lnTo>
                  <a:lnTo>
                    <a:pt x="2899" y="765"/>
                  </a:lnTo>
                  <a:lnTo>
                    <a:pt x="2757" y="946"/>
                  </a:lnTo>
                  <a:lnTo>
                    <a:pt x="1883" y="946"/>
                  </a:lnTo>
                  <a:lnTo>
                    <a:pt x="1663" y="687"/>
                  </a:lnTo>
                  <a:lnTo>
                    <a:pt x="0" y="687"/>
                  </a:lnTo>
                  <a:lnTo>
                    <a:pt x="35" y="480"/>
                  </a:lnTo>
                </a:path>
              </a:pathLst>
            </a:custGeom>
            <a:solidFill>
              <a:schemeClr val="tx2"/>
            </a:solidFill>
            <a:ln w="9525">
              <a:noFill/>
              <a:round/>
              <a:headEnd/>
              <a:tailEnd/>
            </a:ln>
            <a:effectLst>
              <a:outerShdw dist="77251" dir="4832261" algn="ctr" rotWithShape="0">
                <a:srgbClr val="000066">
                  <a:alpha val="19000"/>
                </a:srgbClr>
              </a:outerShdw>
            </a:effectLst>
          </p:spPr>
          <p:txBody>
            <a:bodyPr/>
            <a:lstStyle/>
            <a:p>
              <a:endParaRPr lang="es-VE"/>
            </a:p>
          </p:txBody>
        </p:sp>
        <p:sp>
          <p:nvSpPr>
            <p:cNvPr id="3091" name="Freeform 19" descr="01_img(Global Digtal Desigm(imageState)"/>
            <p:cNvSpPr>
              <a:spLocks/>
            </p:cNvSpPr>
            <p:nvPr/>
          </p:nvSpPr>
          <p:spPr bwMode="ltGray">
            <a:xfrm>
              <a:off x="-6" y="1731"/>
              <a:ext cx="5785" cy="895"/>
            </a:xfrm>
            <a:custGeom>
              <a:avLst/>
              <a:gdLst/>
              <a:ahLst/>
              <a:cxnLst>
                <a:cxn ang="0">
                  <a:pos x="0" y="455"/>
                </a:cxn>
                <a:cxn ang="0">
                  <a:pos x="369" y="454"/>
                </a:cxn>
                <a:cxn ang="0">
                  <a:pos x="776" y="0"/>
                </a:cxn>
                <a:cxn ang="0">
                  <a:pos x="2496" y="0"/>
                </a:cxn>
                <a:cxn ang="0">
                  <a:pos x="2632" y="136"/>
                </a:cxn>
                <a:cxn ang="0">
                  <a:pos x="5799" y="136"/>
                </a:cxn>
                <a:cxn ang="0">
                  <a:pos x="5788" y="727"/>
                </a:cxn>
                <a:cxn ang="0">
                  <a:pos x="2883" y="708"/>
                </a:cxn>
                <a:cxn ang="0">
                  <a:pos x="2747" y="895"/>
                </a:cxn>
                <a:cxn ang="0">
                  <a:pos x="1899" y="895"/>
                </a:cxn>
                <a:cxn ang="0">
                  <a:pos x="1681" y="635"/>
                </a:cxn>
                <a:cxn ang="0">
                  <a:pos x="7" y="635"/>
                </a:cxn>
                <a:cxn ang="0">
                  <a:pos x="7" y="454"/>
                </a:cxn>
              </a:cxnLst>
              <a:rect l="0" t="0" r="r" b="b"/>
              <a:pathLst>
                <a:path w="5799" h="895">
                  <a:moveTo>
                    <a:pt x="0" y="455"/>
                  </a:moveTo>
                  <a:lnTo>
                    <a:pt x="369" y="454"/>
                  </a:lnTo>
                  <a:lnTo>
                    <a:pt x="776" y="0"/>
                  </a:lnTo>
                  <a:lnTo>
                    <a:pt x="2496" y="0"/>
                  </a:lnTo>
                  <a:lnTo>
                    <a:pt x="2632" y="136"/>
                  </a:lnTo>
                  <a:lnTo>
                    <a:pt x="5799" y="136"/>
                  </a:lnTo>
                  <a:lnTo>
                    <a:pt x="5788" y="727"/>
                  </a:lnTo>
                  <a:lnTo>
                    <a:pt x="2883" y="708"/>
                  </a:lnTo>
                  <a:lnTo>
                    <a:pt x="2747" y="895"/>
                  </a:lnTo>
                  <a:lnTo>
                    <a:pt x="1899" y="895"/>
                  </a:lnTo>
                  <a:lnTo>
                    <a:pt x="1681" y="635"/>
                  </a:lnTo>
                  <a:lnTo>
                    <a:pt x="7" y="635"/>
                  </a:lnTo>
                  <a:lnTo>
                    <a:pt x="7" y="454"/>
                  </a:lnTo>
                </a:path>
              </a:pathLst>
            </a:custGeom>
            <a:blipFill dpi="0" rotWithShape="1">
              <a:blip r:embed="rId3" cstate="print"/>
              <a:srcRect/>
              <a:stretch>
                <a:fillRect/>
              </a:stretch>
            </a:blipFill>
            <a:ln w="9525">
              <a:noFill/>
              <a:round/>
              <a:headEnd/>
              <a:tailEnd/>
            </a:ln>
            <a:effectLst/>
          </p:spPr>
          <p:txBody>
            <a:bodyPr/>
            <a:lstStyle/>
            <a:p>
              <a:endParaRPr lang="es-VE"/>
            </a:p>
          </p:txBody>
        </p:sp>
      </p:grpSp>
      <p:sp>
        <p:nvSpPr>
          <p:cNvPr id="3075" name="Rectangle 3"/>
          <p:cNvSpPr>
            <a:spLocks noGrp="1" noChangeArrowheads="1"/>
          </p:cNvSpPr>
          <p:nvPr>
            <p:ph type="subTitle" idx="1"/>
          </p:nvPr>
        </p:nvSpPr>
        <p:spPr>
          <a:xfrm>
            <a:off x="533400" y="4876800"/>
            <a:ext cx="8153400" cy="533400"/>
          </a:xfrm>
        </p:spPr>
        <p:txBody>
          <a:bodyPr/>
          <a:lstStyle>
            <a:lvl1pPr marL="0" indent="0" algn="ctr">
              <a:buFont typeface="Wingdings" pitchFamily="2" charset="2"/>
              <a:buNone/>
              <a:defRPr sz="1600">
                <a:solidFill>
                  <a:schemeClr val="tx2"/>
                </a:solidFill>
              </a:defRPr>
            </a:lvl1pPr>
          </a:lstStyle>
          <a:p>
            <a:r>
              <a:rPr lang="es-ES" smtClean="0"/>
              <a:t>Haga clic para modificar el estilo de subtítulo del patrón</a:t>
            </a:r>
            <a:endParaRPr lang="en-US"/>
          </a:p>
        </p:txBody>
      </p:sp>
      <p:sp>
        <p:nvSpPr>
          <p:cNvPr id="3086" name="Text Box 14"/>
          <p:cNvSpPr txBox="1">
            <a:spLocks noChangeArrowheads="1"/>
          </p:cNvSpPr>
          <p:nvPr/>
        </p:nvSpPr>
        <p:spPr bwMode="auto">
          <a:xfrm>
            <a:off x="304800" y="304800"/>
            <a:ext cx="1079500" cy="396875"/>
          </a:xfrm>
          <a:prstGeom prst="rect">
            <a:avLst/>
          </a:prstGeom>
          <a:noFill/>
          <a:ln w="9525">
            <a:noFill/>
            <a:miter lim="800000"/>
            <a:headEnd/>
            <a:tailEnd/>
          </a:ln>
          <a:effectLst/>
        </p:spPr>
        <p:txBody>
          <a:bodyPr>
            <a:spAutoFit/>
          </a:bodyPr>
          <a:lstStyle/>
          <a:p>
            <a:r>
              <a:rPr lang="en-US" sz="2000" b="1">
                <a:solidFill>
                  <a:srgbClr val="003399"/>
                </a:solidFill>
                <a:latin typeface="Verdana" pitchFamily="34" charset="0"/>
              </a:rPr>
              <a:t>LOGO</a:t>
            </a:r>
          </a:p>
        </p:txBody>
      </p:sp>
      <p:sp>
        <p:nvSpPr>
          <p:cNvPr id="3092" name="Rectangle 20"/>
          <p:cNvSpPr>
            <a:spLocks noGrp="1" noChangeArrowheads="1"/>
          </p:cNvSpPr>
          <p:nvPr>
            <p:ph type="ctrTitle" sz="quarter"/>
          </p:nvPr>
        </p:nvSpPr>
        <p:spPr>
          <a:xfrm>
            <a:off x="755650" y="1700213"/>
            <a:ext cx="7777163" cy="792162"/>
          </a:xfrm>
          <a:effectLst>
            <a:outerShdw dist="53882" dir="2700000" algn="ctr" rotWithShape="0">
              <a:srgbClr val="000066">
                <a:alpha val="50000"/>
              </a:srgbClr>
            </a:outerShdw>
          </a:effectLst>
        </p:spPr>
        <p:txBody>
          <a:bodyPr/>
          <a:lstStyle>
            <a:lvl1pPr>
              <a:defRPr sz="4000" b="1">
                <a:latin typeface="Verdana" pitchFamily="34" charset="0"/>
              </a:defRPr>
            </a:lvl1pPr>
          </a:lstStyle>
          <a:p>
            <a:r>
              <a:rPr lang="es-ES" altLang="ko-KR" smtClean="0"/>
              <a:t>Haga clic para modificar el estilo de título del patrón</a:t>
            </a:r>
            <a:endParaRPr lang="en-US" altLang="ko-K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lvl1pPr>
              <a:defRPr/>
            </a:lvl1pPr>
          </a:lstStyle>
          <a:p>
            <a:fld id="{3F1DF3BA-F948-4D7D-ABAE-3F8D9D0DBCDA}" type="datetimeFigureOut">
              <a:rPr lang="es-VE" smtClean="0"/>
              <a:pPr/>
              <a:t>24/05/2013</a:t>
            </a:fld>
            <a:endParaRPr lang="es-VE"/>
          </a:p>
        </p:txBody>
      </p:sp>
      <p:sp>
        <p:nvSpPr>
          <p:cNvPr id="5" name="4 Marcador de pie de página"/>
          <p:cNvSpPr>
            <a:spLocks noGrp="1"/>
          </p:cNvSpPr>
          <p:nvPr>
            <p:ph type="ftr" sz="quarter" idx="11"/>
          </p:nvPr>
        </p:nvSpPr>
        <p:spPr/>
        <p:txBody>
          <a:bodyPr/>
          <a:lstStyle>
            <a:lvl1pPr>
              <a:defRPr/>
            </a:lvl1pPr>
          </a:lstStyle>
          <a:p>
            <a:endParaRPr lang="es-VE"/>
          </a:p>
        </p:txBody>
      </p:sp>
      <p:sp>
        <p:nvSpPr>
          <p:cNvPr id="6" name="5 Marcador de número de diapositiva"/>
          <p:cNvSpPr>
            <a:spLocks noGrp="1"/>
          </p:cNvSpPr>
          <p:nvPr>
            <p:ph type="sldNum" sz="quarter" idx="12"/>
          </p:nvPr>
        </p:nvSpPr>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05600" y="533400"/>
            <a:ext cx="2057400" cy="6086475"/>
          </a:xfrm>
        </p:spPr>
        <p:txBody>
          <a:bodyPr vert="eaVert"/>
          <a:lstStyle/>
          <a:p>
            <a:r>
              <a:rPr lang="es-ES" smtClean="0"/>
              <a:t>Haga clic para modificar el estilo de título del patrón</a:t>
            </a:r>
            <a:endParaRPr lang="es-VE"/>
          </a:p>
        </p:txBody>
      </p:sp>
      <p:sp>
        <p:nvSpPr>
          <p:cNvPr id="3" name="2 Marcador de texto vertical"/>
          <p:cNvSpPr>
            <a:spLocks noGrp="1"/>
          </p:cNvSpPr>
          <p:nvPr>
            <p:ph type="body" orient="vert" idx="1"/>
          </p:nvPr>
        </p:nvSpPr>
        <p:spPr>
          <a:xfrm>
            <a:off x="533400" y="533400"/>
            <a:ext cx="6019800" cy="6086475"/>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lvl1pPr>
              <a:defRPr/>
            </a:lvl1pPr>
          </a:lstStyle>
          <a:p>
            <a:fld id="{3F1DF3BA-F948-4D7D-ABAE-3F8D9D0DBCDA}" type="datetimeFigureOut">
              <a:rPr lang="es-VE" smtClean="0"/>
              <a:pPr/>
              <a:t>24/05/2013</a:t>
            </a:fld>
            <a:endParaRPr lang="es-VE"/>
          </a:p>
        </p:txBody>
      </p:sp>
      <p:sp>
        <p:nvSpPr>
          <p:cNvPr id="5" name="4 Marcador de pie de página"/>
          <p:cNvSpPr>
            <a:spLocks noGrp="1"/>
          </p:cNvSpPr>
          <p:nvPr>
            <p:ph type="ftr" sz="quarter" idx="11"/>
          </p:nvPr>
        </p:nvSpPr>
        <p:spPr/>
        <p:txBody>
          <a:bodyPr/>
          <a:lstStyle>
            <a:lvl1pPr>
              <a:defRPr/>
            </a:lvl1pPr>
          </a:lstStyle>
          <a:p>
            <a:endParaRPr lang="es-VE"/>
          </a:p>
        </p:txBody>
      </p:sp>
      <p:sp>
        <p:nvSpPr>
          <p:cNvPr id="6" name="5 Marcador de número de diapositiva"/>
          <p:cNvSpPr>
            <a:spLocks noGrp="1"/>
          </p:cNvSpPr>
          <p:nvPr>
            <p:ph type="sldNum" sz="quarter" idx="12"/>
          </p:nvPr>
        </p:nvSpPr>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ítulo y gráfico">
    <p:spTree>
      <p:nvGrpSpPr>
        <p:cNvPr id="1" name=""/>
        <p:cNvGrpSpPr/>
        <p:nvPr/>
      </p:nvGrpSpPr>
      <p:grpSpPr>
        <a:xfrm>
          <a:off x="0" y="0"/>
          <a:ext cx="0" cy="0"/>
          <a:chOff x="0" y="0"/>
          <a:chExt cx="0" cy="0"/>
        </a:xfrm>
      </p:grpSpPr>
      <p:sp>
        <p:nvSpPr>
          <p:cNvPr id="2" name="1 Título"/>
          <p:cNvSpPr>
            <a:spLocks noGrp="1"/>
          </p:cNvSpPr>
          <p:nvPr>
            <p:ph type="title"/>
          </p:nvPr>
        </p:nvSpPr>
        <p:spPr>
          <a:xfrm>
            <a:off x="1066800" y="533400"/>
            <a:ext cx="7391400" cy="563563"/>
          </a:xfrm>
        </p:spPr>
        <p:txBody>
          <a:bodyPr/>
          <a:lstStyle/>
          <a:p>
            <a:r>
              <a:rPr lang="es-ES" smtClean="0"/>
              <a:t>Haga clic para modificar el estilo de título del patrón</a:t>
            </a:r>
            <a:endParaRPr lang="es-VE"/>
          </a:p>
        </p:txBody>
      </p:sp>
      <p:sp>
        <p:nvSpPr>
          <p:cNvPr id="3" name="2 Marcador de gráfico"/>
          <p:cNvSpPr>
            <a:spLocks noGrp="1"/>
          </p:cNvSpPr>
          <p:nvPr>
            <p:ph type="chart" idx="1"/>
          </p:nvPr>
        </p:nvSpPr>
        <p:spPr>
          <a:xfrm>
            <a:off x="533400" y="1371600"/>
            <a:ext cx="8229600" cy="5248275"/>
          </a:xfrm>
        </p:spPr>
        <p:txBody>
          <a:bodyPr/>
          <a:lstStyle/>
          <a:p>
            <a:r>
              <a:rPr lang="es-ES" smtClean="0"/>
              <a:t>Haga clic en el icono para agregar un gráfico</a:t>
            </a:r>
            <a:endParaRPr lang="es-VE"/>
          </a:p>
        </p:txBody>
      </p:sp>
      <p:sp>
        <p:nvSpPr>
          <p:cNvPr id="4" name="3 Marcador de fecha"/>
          <p:cNvSpPr>
            <a:spLocks noGrp="1"/>
          </p:cNvSpPr>
          <p:nvPr>
            <p:ph type="dt" sz="half" idx="10"/>
          </p:nvPr>
        </p:nvSpPr>
        <p:spPr>
          <a:xfrm>
            <a:off x="457200" y="6400800"/>
            <a:ext cx="2133600" cy="320675"/>
          </a:xfrm>
        </p:spPr>
        <p:txBody>
          <a:bodyPr/>
          <a:lstStyle>
            <a:lvl1pPr>
              <a:defRPr/>
            </a:lvl1pPr>
          </a:lstStyle>
          <a:p>
            <a:fld id="{3F1DF3BA-F948-4D7D-ABAE-3F8D9D0DBCDA}" type="datetimeFigureOut">
              <a:rPr lang="es-VE" smtClean="0"/>
              <a:pPr/>
              <a:t>24/05/2013</a:t>
            </a:fld>
            <a:endParaRPr lang="es-VE"/>
          </a:p>
        </p:txBody>
      </p:sp>
      <p:sp>
        <p:nvSpPr>
          <p:cNvPr id="5" name="4 Marcador de pie de página"/>
          <p:cNvSpPr>
            <a:spLocks noGrp="1"/>
          </p:cNvSpPr>
          <p:nvPr>
            <p:ph type="ftr" sz="quarter" idx="11"/>
          </p:nvPr>
        </p:nvSpPr>
        <p:spPr>
          <a:xfrm>
            <a:off x="3124200" y="6400800"/>
            <a:ext cx="2895600" cy="320675"/>
          </a:xfrm>
        </p:spPr>
        <p:txBody>
          <a:bodyPr/>
          <a:lstStyle>
            <a:lvl1pPr>
              <a:defRPr/>
            </a:lvl1pPr>
          </a:lstStyle>
          <a:p>
            <a:endParaRPr lang="es-VE"/>
          </a:p>
        </p:txBody>
      </p:sp>
      <p:sp>
        <p:nvSpPr>
          <p:cNvPr id="6" name="5 Marcador de número de diapositiva"/>
          <p:cNvSpPr>
            <a:spLocks noGrp="1"/>
          </p:cNvSpPr>
          <p:nvPr>
            <p:ph type="sldNum" sz="quarter" idx="12"/>
          </p:nvPr>
        </p:nvSpPr>
        <p:spPr>
          <a:xfrm>
            <a:off x="6553200" y="6400800"/>
            <a:ext cx="2133600" cy="320675"/>
          </a:xfrm>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ítulo y tabla">
    <p:spTree>
      <p:nvGrpSpPr>
        <p:cNvPr id="1" name=""/>
        <p:cNvGrpSpPr/>
        <p:nvPr/>
      </p:nvGrpSpPr>
      <p:grpSpPr>
        <a:xfrm>
          <a:off x="0" y="0"/>
          <a:ext cx="0" cy="0"/>
          <a:chOff x="0" y="0"/>
          <a:chExt cx="0" cy="0"/>
        </a:xfrm>
      </p:grpSpPr>
      <p:sp>
        <p:nvSpPr>
          <p:cNvPr id="2" name="1 Título"/>
          <p:cNvSpPr>
            <a:spLocks noGrp="1"/>
          </p:cNvSpPr>
          <p:nvPr>
            <p:ph type="title"/>
          </p:nvPr>
        </p:nvSpPr>
        <p:spPr>
          <a:xfrm>
            <a:off x="1066800" y="533400"/>
            <a:ext cx="7391400" cy="563563"/>
          </a:xfrm>
        </p:spPr>
        <p:txBody>
          <a:bodyPr/>
          <a:lstStyle/>
          <a:p>
            <a:r>
              <a:rPr lang="es-ES" smtClean="0"/>
              <a:t>Haga clic para modificar el estilo de título del patrón</a:t>
            </a:r>
            <a:endParaRPr lang="es-VE"/>
          </a:p>
        </p:txBody>
      </p:sp>
      <p:sp>
        <p:nvSpPr>
          <p:cNvPr id="3" name="2 Marcador de tabla"/>
          <p:cNvSpPr>
            <a:spLocks noGrp="1"/>
          </p:cNvSpPr>
          <p:nvPr>
            <p:ph type="tbl" idx="1"/>
          </p:nvPr>
        </p:nvSpPr>
        <p:spPr>
          <a:xfrm>
            <a:off x="533400" y="1371600"/>
            <a:ext cx="8229600" cy="5248275"/>
          </a:xfrm>
        </p:spPr>
        <p:txBody>
          <a:bodyPr/>
          <a:lstStyle/>
          <a:p>
            <a:r>
              <a:rPr lang="es-ES" smtClean="0"/>
              <a:t>Haga clic en el icono para agregar una tabla</a:t>
            </a:r>
            <a:endParaRPr lang="es-VE"/>
          </a:p>
        </p:txBody>
      </p:sp>
      <p:sp>
        <p:nvSpPr>
          <p:cNvPr id="4" name="3 Marcador de fecha"/>
          <p:cNvSpPr>
            <a:spLocks noGrp="1"/>
          </p:cNvSpPr>
          <p:nvPr>
            <p:ph type="dt" sz="half" idx="10"/>
          </p:nvPr>
        </p:nvSpPr>
        <p:spPr>
          <a:xfrm>
            <a:off x="457200" y="6400800"/>
            <a:ext cx="2133600" cy="320675"/>
          </a:xfrm>
        </p:spPr>
        <p:txBody>
          <a:bodyPr/>
          <a:lstStyle>
            <a:lvl1pPr>
              <a:defRPr/>
            </a:lvl1pPr>
          </a:lstStyle>
          <a:p>
            <a:fld id="{3F1DF3BA-F948-4D7D-ABAE-3F8D9D0DBCDA}" type="datetimeFigureOut">
              <a:rPr lang="es-VE" smtClean="0"/>
              <a:pPr/>
              <a:t>24/05/2013</a:t>
            </a:fld>
            <a:endParaRPr lang="es-VE"/>
          </a:p>
        </p:txBody>
      </p:sp>
      <p:sp>
        <p:nvSpPr>
          <p:cNvPr id="5" name="4 Marcador de pie de página"/>
          <p:cNvSpPr>
            <a:spLocks noGrp="1"/>
          </p:cNvSpPr>
          <p:nvPr>
            <p:ph type="ftr" sz="quarter" idx="11"/>
          </p:nvPr>
        </p:nvSpPr>
        <p:spPr>
          <a:xfrm>
            <a:off x="3124200" y="6400800"/>
            <a:ext cx="2895600" cy="320675"/>
          </a:xfrm>
        </p:spPr>
        <p:txBody>
          <a:bodyPr/>
          <a:lstStyle>
            <a:lvl1pPr>
              <a:defRPr/>
            </a:lvl1pPr>
          </a:lstStyle>
          <a:p>
            <a:endParaRPr lang="es-VE"/>
          </a:p>
        </p:txBody>
      </p:sp>
      <p:sp>
        <p:nvSpPr>
          <p:cNvPr id="6" name="5 Marcador de número de diapositiva"/>
          <p:cNvSpPr>
            <a:spLocks noGrp="1"/>
          </p:cNvSpPr>
          <p:nvPr>
            <p:ph type="sldNum" sz="quarter" idx="12"/>
          </p:nvPr>
        </p:nvSpPr>
        <p:spPr>
          <a:xfrm>
            <a:off x="6553200" y="6400800"/>
            <a:ext cx="2133600" cy="320675"/>
          </a:xfrm>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fecha"/>
          <p:cNvSpPr>
            <a:spLocks noGrp="1"/>
          </p:cNvSpPr>
          <p:nvPr>
            <p:ph type="dt" sz="half" idx="10"/>
          </p:nvPr>
        </p:nvSpPr>
        <p:spPr/>
        <p:txBody>
          <a:bodyPr/>
          <a:lstStyle>
            <a:lvl1pPr>
              <a:defRPr/>
            </a:lvl1pPr>
          </a:lstStyle>
          <a:p>
            <a:fld id="{3F1DF3BA-F948-4D7D-ABAE-3F8D9D0DBCDA}" type="datetimeFigureOut">
              <a:rPr lang="es-VE" smtClean="0"/>
              <a:pPr/>
              <a:t>24/05/2013</a:t>
            </a:fld>
            <a:endParaRPr lang="es-VE"/>
          </a:p>
        </p:txBody>
      </p:sp>
      <p:sp>
        <p:nvSpPr>
          <p:cNvPr id="5" name="4 Marcador de pie de página"/>
          <p:cNvSpPr>
            <a:spLocks noGrp="1"/>
          </p:cNvSpPr>
          <p:nvPr>
            <p:ph type="ftr" sz="quarter" idx="11"/>
          </p:nvPr>
        </p:nvSpPr>
        <p:spPr/>
        <p:txBody>
          <a:bodyPr/>
          <a:lstStyle>
            <a:lvl1pPr>
              <a:defRPr/>
            </a:lvl1pPr>
          </a:lstStyle>
          <a:p>
            <a:endParaRPr lang="es-VE"/>
          </a:p>
        </p:txBody>
      </p:sp>
      <p:sp>
        <p:nvSpPr>
          <p:cNvPr id="6" name="5 Marcador de número de diapositiva"/>
          <p:cNvSpPr>
            <a:spLocks noGrp="1"/>
          </p:cNvSpPr>
          <p:nvPr>
            <p:ph type="sldNum" sz="quarter" idx="12"/>
          </p:nvPr>
        </p:nvSpPr>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Haga clic para modificar el estilo de texto del patrón</a:t>
            </a:r>
          </a:p>
        </p:txBody>
      </p:sp>
      <p:sp>
        <p:nvSpPr>
          <p:cNvPr id="4" name="3 Marcador de fecha"/>
          <p:cNvSpPr>
            <a:spLocks noGrp="1"/>
          </p:cNvSpPr>
          <p:nvPr>
            <p:ph type="dt" sz="half" idx="10"/>
          </p:nvPr>
        </p:nvSpPr>
        <p:spPr/>
        <p:txBody>
          <a:bodyPr/>
          <a:lstStyle>
            <a:lvl1pPr>
              <a:defRPr/>
            </a:lvl1pPr>
          </a:lstStyle>
          <a:p>
            <a:fld id="{3F1DF3BA-F948-4D7D-ABAE-3F8D9D0DBCDA}" type="datetimeFigureOut">
              <a:rPr lang="es-VE" smtClean="0"/>
              <a:pPr/>
              <a:t>24/05/2013</a:t>
            </a:fld>
            <a:endParaRPr lang="es-VE"/>
          </a:p>
        </p:txBody>
      </p:sp>
      <p:sp>
        <p:nvSpPr>
          <p:cNvPr id="5" name="4 Marcador de pie de página"/>
          <p:cNvSpPr>
            <a:spLocks noGrp="1"/>
          </p:cNvSpPr>
          <p:nvPr>
            <p:ph type="ftr" sz="quarter" idx="11"/>
          </p:nvPr>
        </p:nvSpPr>
        <p:spPr/>
        <p:txBody>
          <a:bodyPr/>
          <a:lstStyle>
            <a:lvl1pPr>
              <a:defRPr/>
            </a:lvl1pPr>
          </a:lstStyle>
          <a:p>
            <a:endParaRPr lang="es-VE"/>
          </a:p>
        </p:txBody>
      </p:sp>
      <p:sp>
        <p:nvSpPr>
          <p:cNvPr id="6" name="5 Marcador de número de diapositiva"/>
          <p:cNvSpPr>
            <a:spLocks noGrp="1"/>
          </p:cNvSpPr>
          <p:nvPr>
            <p:ph type="sldNum" sz="quarter" idx="12"/>
          </p:nvPr>
        </p:nvSpPr>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contenido"/>
          <p:cNvSpPr>
            <a:spLocks noGrp="1"/>
          </p:cNvSpPr>
          <p:nvPr>
            <p:ph sz="half" idx="1"/>
          </p:nvPr>
        </p:nvSpPr>
        <p:spPr>
          <a:xfrm>
            <a:off x="533400" y="1371600"/>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contenido"/>
          <p:cNvSpPr>
            <a:spLocks noGrp="1"/>
          </p:cNvSpPr>
          <p:nvPr>
            <p:ph sz="half" idx="2"/>
          </p:nvPr>
        </p:nvSpPr>
        <p:spPr>
          <a:xfrm>
            <a:off x="4724400" y="1371600"/>
            <a:ext cx="4038600" cy="52482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fecha"/>
          <p:cNvSpPr>
            <a:spLocks noGrp="1"/>
          </p:cNvSpPr>
          <p:nvPr>
            <p:ph type="dt" sz="half" idx="10"/>
          </p:nvPr>
        </p:nvSpPr>
        <p:spPr/>
        <p:txBody>
          <a:bodyPr/>
          <a:lstStyle>
            <a:lvl1pPr>
              <a:defRPr/>
            </a:lvl1pPr>
          </a:lstStyle>
          <a:p>
            <a:fld id="{3F1DF3BA-F948-4D7D-ABAE-3F8D9D0DBCDA}" type="datetimeFigureOut">
              <a:rPr lang="es-VE" smtClean="0"/>
              <a:pPr/>
              <a:t>24/05/2013</a:t>
            </a:fld>
            <a:endParaRPr lang="es-VE"/>
          </a:p>
        </p:txBody>
      </p:sp>
      <p:sp>
        <p:nvSpPr>
          <p:cNvPr id="6" name="5 Marcador de pie de página"/>
          <p:cNvSpPr>
            <a:spLocks noGrp="1"/>
          </p:cNvSpPr>
          <p:nvPr>
            <p:ph type="ftr" sz="quarter" idx="11"/>
          </p:nvPr>
        </p:nvSpPr>
        <p:spPr/>
        <p:txBody>
          <a:bodyPr/>
          <a:lstStyle>
            <a:lvl1pPr>
              <a:defRPr/>
            </a:lvl1pPr>
          </a:lstStyle>
          <a:p>
            <a:endParaRPr lang="es-VE"/>
          </a:p>
        </p:txBody>
      </p:sp>
      <p:sp>
        <p:nvSpPr>
          <p:cNvPr id="7" name="6 Marcador de número de diapositiva"/>
          <p:cNvSpPr>
            <a:spLocks noGrp="1"/>
          </p:cNvSpPr>
          <p:nvPr>
            <p:ph type="sldNum" sz="quarter" idx="12"/>
          </p:nvPr>
        </p:nvSpPr>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es-VE"/>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7" name="6 Marcador de fecha"/>
          <p:cNvSpPr>
            <a:spLocks noGrp="1"/>
          </p:cNvSpPr>
          <p:nvPr>
            <p:ph type="dt" sz="half" idx="10"/>
          </p:nvPr>
        </p:nvSpPr>
        <p:spPr/>
        <p:txBody>
          <a:bodyPr/>
          <a:lstStyle>
            <a:lvl1pPr>
              <a:defRPr/>
            </a:lvl1pPr>
          </a:lstStyle>
          <a:p>
            <a:fld id="{3F1DF3BA-F948-4D7D-ABAE-3F8D9D0DBCDA}" type="datetimeFigureOut">
              <a:rPr lang="es-VE" smtClean="0"/>
              <a:pPr/>
              <a:t>24/05/2013</a:t>
            </a:fld>
            <a:endParaRPr lang="es-VE"/>
          </a:p>
        </p:txBody>
      </p:sp>
      <p:sp>
        <p:nvSpPr>
          <p:cNvPr id="8" name="7 Marcador de pie de página"/>
          <p:cNvSpPr>
            <a:spLocks noGrp="1"/>
          </p:cNvSpPr>
          <p:nvPr>
            <p:ph type="ftr" sz="quarter" idx="11"/>
          </p:nvPr>
        </p:nvSpPr>
        <p:spPr/>
        <p:txBody>
          <a:bodyPr/>
          <a:lstStyle>
            <a:lvl1pPr>
              <a:defRPr/>
            </a:lvl1pPr>
          </a:lstStyle>
          <a:p>
            <a:endParaRPr lang="es-VE"/>
          </a:p>
        </p:txBody>
      </p:sp>
      <p:sp>
        <p:nvSpPr>
          <p:cNvPr id="9" name="8 Marcador de número de diapositiva"/>
          <p:cNvSpPr>
            <a:spLocks noGrp="1"/>
          </p:cNvSpPr>
          <p:nvPr>
            <p:ph type="sldNum" sz="quarter" idx="12"/>
          </p:nvPr>
        </p:nvSpPr>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smtClean="0"/>
              <a:t>Haga clic para modificar el estilo de título del patrón</a:t>
            </a:r>
            <a:endParaRPr lang="es-VE"/>
          </a:p>
        </p:txBody>
      </p:sp>
      <p:sp>
        <p:nvSpPr>
          <p:cNvPr id="3" name="2 Marcador de fecha"/>
          <p:cNvSpPr>
            <a:spLocks noGrp="1"/>
          </p:cNvSpPr>
          <p:nvPr>
            <p:ph type="dt" sz="half" idx="10"/>
          </p:nvPr>
        </p:nvSpPr>
        <p:spPr/>
        <p:txBody>
          <a:bodyPr/>
          <a:lstStyle>
            <a:lvl1pPr>
              <a:defRPr/>
            </a:lvl1pPr>
          </a:lstStyle>
          <a:p>
            <a:fld id="{3F1DF3BA-F948-4D7D-ABAE-3F8D9D0DBCDA}" type="datetimeFigureOut">
              <a:rPr lang="es-VE" smtClean="0"/>
              <a:pPr/>
              <a:t>24/05/2013</a:t>
            </a:fld>
            <a:endParaRPr lang="es-VE"/>
          </a:p>
        </p:txBody>
      </p:sp>
      <p:sp>
        <p:nvSpPr>
          <p:cNvPr id="4" name="3 Marcador de pie de página"/>
          <p:cNvSpPr>
            <a:spLocks noGrp="1"/>
          </p:cNvSpPr>
          <p:nvPr>
            <p:ph type="ftr" sz="quarter" idx="11"/>
          </p:nvPr>
        </p:nvSpPr>
        <p:spPr/>
        <p:txBody>
          <a:bodyPr/>
          <a:lstStyle>
            <a:lvl1pPr>
              <a:defRPr/>
            </a:lvl1pPr>
          </a:lstStyle>
          <a:p>
            <a:endParaRPr lang="es-VE"/>
          </a:p>
        </p:txBody>
      </p:sp>
      <p:sp>
        <p:nvSpPr>
          <p:cNvPr id="5" name="4 Marcador de número de diapositiva"/>
          <p:cNvSpPr>
            <a:spLocks noGrp="1"/>
          </p:cNvSpPr>
          <p:nvPr>
            <p:ph type="sldNum" sz="quarter" idx="12"/>
          </p:nvPr>
        </p:nvSpPr>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lvl1pPr>
              <a:defRPr/>
            </a:lvl1pPr>
          </a:lstStyle>
          <a:p>
            <a:fld id="{3F1DF3BA-F948-4D7D-ABAE-3F8D9D0DBCDA}" type="datetimeFigureOut">
              <a:rPr lang="es-VE" smtClean="0"/>
              <a:pPr/>
              <a:t>24/05/2013</a:t>
            </a:fld>
            <a:endParaRPr lang="es-VE"/>
          </a:p>
        </p:txBody>
      </p:sp>
      <p:sp>
        <p:nvSpPr>
          <p:cNvPr id="3" name="2 Marcador de pie de página"/>
          <p:cNvSpPr>
            <a:spLocks noGrp="1"/>
          </p:cNvSpPr>
          <p:nvPr>
            <p:ph type="ftr" sz="quarter" idx="11"/>
          </p:nvPr>
        </p:nvSpPr>
        <p:spPr/>
        <p:txBody>
          <a:bodyPr/>
          <a:lstStyle>
            <a:lvl1pPr>
              <a:defRPr/>
            </a:lvl1pPr>
          </a:lstStyle>
          <a:p>
            <a:endParaRPr lang="es-VE"/>
          </a:p>
        </p:txBody>
      </p:sp>
      <p:sp>
        <p:nvSpPr>
          <p:cNvPr id="4" name="3 Marcador de número de diapositiva"/>
          <p:cNvSpPr>
            <a:spLocks noGrp="1"/>
          </p:cNvSpPr>
          <p:nvPr>
            <p:ph type="sldNum" sz="quarter" idx="12"/>
          </p:nvPr>
        </p:nvSpPr>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es-VE"/>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VE"/>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fld id="{3F1DF3BA-F948-4D7D-ABAE-3F8D9D0DBCDA}" type="datetimeFigureOut">
              <a:rPr lang="es-VE" smtClean="0"/>
              <a:pPr/>
              <a:t>24/05/2013</a:t>
            </a:fld>
            <a:endParaRPr lang="es-VE"/>
          </a:p>
        </p:txBody>
      </p:sp>
      <p:sp>
        <p:nvSpPr>
          <p:cNvPr id="6" name="5 Marcador de pie de página"/>
          <p:cNvSpPr>
            <a:spLocks noGrp="1"/>
          </p:cNvSpPr>
          <p:nvPr>
            <p:ph type="ftr" sz="quarter" idx="11"/>
          </p:nvPr>
        </p:nvSpPr>
        <p:spPr/>
        <p:txBody>
          <a:bodyPr/>
          <a:lstStyle>
            <a:lvl1pPr>
              <a:defRPr/>
            </a:lvl1pPr>
          </a:lstStyle>
          <a:p>
            <a:endParaRPr lang="es-VE"/>
          </a:p>
        </p:txBody>
      </p:sp>
      <p:sp>
        <p:nvSpPr>
          <p:cNvPr id="7" name="6 Marcador de número de diapositiva"/>
          <p:cNvSpPr>
            <a:spLocks noGrp="1"/>
          </p:cNvSpPr>
          <p:nvPr>
            <p:ph type="sldNum" sz="quarter" idx="12"/>
          </p:nvPr>
        </p:nvSpPr>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es-VE"/>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s-VE"/>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4 Marcador de fecha"/>
          <p:cNvSpPr>
            <a:spLocks noGrp="1"/>
          </p:cNvSpPr>
          <p:nvPr>
            <p:ph type="dt" sz="half" idx="10"/>
          </p:nvPr>
        </p:nvSpPr>
        <p:spPr/>
        <p:txBody>
          <a:bodyPr/>
          <a:lstStyle>
            <a:lvl1pPr>
              <a:defRPr/>
            </a:lvl1pPr>
          </a:lstStyle>
          <a:p>
            <a:fld id="{3F1DF3BA-F948-4D7D-ABAE-3F8D9D0DBCDA}" type="datetimeFigureOut">
              <a:rPr lang="es-VE" smtClean="0"/>
              <a:pPr/>
              <a:t>24/05/2013</a:t>
            </a:fld>
            <a:endParaRPr lang="es-VE"/>
          </a:p>
        </p:txBody>
      </p:sp>
      <p:sp>
        <p:nvSpPr>
          <p:cNvPr id="6" name="5 Marcador de pie de página"/>
          <p:cNvSpPr>
            <a:spLocks noGrp="1"/>
          </p:cNvSpPr>
          <p:nvPr>
            <p:ph type="ftr" sz="quarter" idx="11"/>
          </p:nvPr>
        </p:nvSpPr>
        <p:spPr/>
        <p:txBody>
          <a:bodyPr/>
          <a:lstStyle>
            <a:lvl1pPr>
              <a:defRPr/>
            </a:lvl1pPr>
          </a:lstStyle>
          <a:p>
            <a:endParaRPr lang="es-VE"/>
          </a:p>
        </p:txBody>
      </p:sp>
      <p:sp>
        <p:nvSpPr>
          <p:cNvPr id="7" name="6 Marcador de número de diapositiva"/>
          <p:cNvSpPr>
            <a:spLocks noGrp="1"/>
          </p:cNvSpPr>
          <p:nvPr>
            <p:ph type="sldNum" sz="quarter" idx="12"/>
          </p:nvPr>
        </p:nvSpPr>
        <p:spPr/>
        <p:txBody>
          <a:bodyPr/>
          <a:lstStyle>
            <a:lvl1pPr>
              <a:defRPr/>
            </a:lvl1pPr>
          </a:lstStyle>
          <a:p>
            <a:fld id="{876FAEFA-66D1-4E66-BF7F-17B3AEB7D3DB}" type="slidenum">
              <a:rPr lang="es-VE" smtClean="0"/>
              <a:pPr/>
              <a:t>‹Nº›</a:t>
            </a:fld>
            <a:endParaRPr lang="es-V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5" cstate="print"/>
          <a:srcRect/>
          <a:stretch>
            <a:fillRect/>
          </a:stretch>
        </a:blipFill>
        <a:effectLst/>
      </p:bgPr>
    </p:bg>
    <p:spTree>
      <p:nvGrpSpPr>
        <p:cNvPr id="1" name=""/>
        <p:cNvGrpSpPr/>
        <p:nvPr/>
      </p:nvGrpSpPr>
      <p:grpSpPr>
        <a:xfrm>
          <a:off x="0" y="0"/>
          <a:ext cx="0" cy="0"/>
          <a:chOff x="0" y="0"/>
          <a:chExt cx="0" cy="0"/>
        </a:xfrm>
      </p:grpSpPr>
      <p:sp>
        <p:nvSpPr>
          <p:cNvPr id="1040" name="Freeform 16"/>
          <p:cNvSpPr>
            <a:spLocks/>
          </p:cNvSpPr>
          <p:nvPr/>
        </p:nvSpPr>
        <p:spPr bwMode="gray">
          <a:xfrm>
            <a:off x="-15875" y="288925"/>
            <a:ext cx="9159875" cy="917575"/>
          </a:xfrm>
          <a:custGeom>
            <a:avLst/>
            <a:gdLst/>
            <a:ahLst/>
            <a:cxnLst>
              <a:cxn ang="0">
                <a:pos x="434" y="356"/>
              </a:cxn>
              <a:cxn ang="0">
                <a:pos x="751" y="2"/>
              </a:cxn>
              <a:cxn ang="0">
                <a:pos x="2158" y="0"/>
              </a:cxn>
              <a:cxn ang="0">
                <a:pos x="2244" y="115"/>
              </a:cxn>
              <a:cxn ang="0">
                <a:pos x="5770" y="115"/>
              </a:cxn>
              <a:cxn ang="0">
                <a:pos x="5764" y="489"/>
              </a:cxn>
              <a:cxn ang="0">
                <a:pos x="4998" y="495"/>
              </a:cxn>
              <a:cxn ang="0">
                <a:pos x="4897" y="576"/>
              </a:cxn>
              <a:cxn ang="0">
                <a:pos x="0" y="578"/>
              </a:cxn>
              <a:cxn ang="0">
                <a:pos x="16" y="369"/>
              </a:cxn>
            </a:cxnLst>
            <a:rect l="0" t="0" r="r" b="b"/>
            <a:pathLst>
              <a:path w="5770" h="578">
                <a:moveTo>
                  <a:pt x="434" y="356"/>
                </a:moveTo>
                <a:lnTo>
                  <a:pt x="751" y="2"/>
                </a:lnTo>
                <a:lnTo>
                  <a:pt x="2158" y="0"/>
                </a:lnTo>
                <a:lnTo>
                  <a:pt x="2244" y="115"/>
                </a:lnTo>
                <a:lnTo>
                  <a:pt x="5770" y="115"/>
                </a:lnTo>
                <a:lnTo>
                  <a:pt x="5764" y="489"/>
                </a:lnTo>
                <a:lnTo>
                  <a:pt x="4998" y="495"/>
                </a:lnTo>
                <a:lnTo>
                  <a:pt x="4897" y="576"/>
                </a:lnTo>
                <a:lnTo>
                  <a:pt x="0" y="578"/>
                </a:lnTo>
                <a:lnTo>
                  <a:pt x="16" y="369"/>
                </a:lnTo>
              </a:path>
            </a:pathLst>
          </a:custGeom>
          <a:solidFill>
            <a:schemeClr val="tx2"/>
          </a:solidFill>
          <a:ln w="9525">
            <a:noFill/>
            <a:round/>
            <a:headEnd/>
            <a:tailEnd/>
          </a:ln>
          <a:effectLst>
            <a:outerShdw dist="77251" dir="4832261" algn="ctr" rotWithShape="0">
              <a:srgbClr val="000066">
                <a:alpha val="30000"/>
              </a:srgbClr>
            </a:outerShdw>
          </a:effectLst>
        </p:spPr>
        <p:txBody>
          <a:bodyPr/>
          <a:lstStyle/>
          <a:p>
            <a:endParaRPr lang="es-VE"/>
          </a:p>
        </p:txBody>
      </p:sp>
      <p:sp>
        <p:nvSpPr>
          <p:cNvPr id="1039" name="Freeform 15" descr="01c_img(Global Digtal Desigm(imageState)"/>
          <p:cNvSpPr>
            <a:spLocks/>
          </p:cNvSpPr>
          <p:nvPr/>
        </p:nvSpPr>
        <p:spPr bwMode="ltGray">
          <a:xfrm>
            <a:off x="-9525" y="322263"/>
            <a:ext cx="9153525" cy="854075"/>
          </a:xfrm>
          <a:custGeom>
            <a:avLst/>
            <a:gdLst/>
            <a:ahLst/>
            <a:cxnLst>
              <a:cxn ang="0">
                <a:pos x="433" y="360"/>
              </a:cxn>
              <a:cxn ang="0">
                <a:pos x="767" y="3"/>
              </a:cxn>
              <a:cxn ang="0">
                <a:pos x="2152" y="0"/>
              </a:cxn>
              <a:cxn ang="0">
                <a:pos x="2228" y="113"/>
              </a:cxn>
              <a:cxn ang="0">
                <a:pos x="5766" y="113"/>
              </a:cxn>
              <a:cxn ang="0">
                <a:pos x="5766" y="442"/>
              </a:cxn>
              <a:cxn ang="0">
                <a:pos x="4968" y="442"/>
              </a:cxn>
              <a:cxn ang="0">
                <a:pos x="4880" y="531"/>
              </a:cxn>
              <a:cxn ang="0">
                <a:pos x="0" y="521"/>
              </a:cxn>
              <a:cxn ang="0">
                <a:pos x="0" y="373"/>
              </a:cxn>
            </a:cxnLst>
            <a:rect l="0" t="0" r="r" b="b"/>
            <a:pathLst>
              <a:path w="5766" h="531">
                <a:moveTo>
                  <a:pt x="433" y="360"/>
                </a:moveTo>
                <a:lnTo>
                  <a:pt x="767" y="3"/>
                </a:lnTo>
                <a:lnTo>
                  <a:pt x="2152" y="0"/>
                </a:lnTo>
                <a:lnTo>
                  <a:pt x="2228" y="113"/>
                </a:lnTo>
                <a:lnTo>
                  <a:pt x="5766" y="113"/>
                </a:lnTo>
                <a:lnTo>
                  <a:pt x="5766" y="442"/>
                </a:lnTo>
                <a:lnTo>
                  <a:pt x="4968" y="442"/>
                </a:lnTo>
                <a:lnTo>
                  <a:pt x="4880" y="531"/>
                </a:lnTo>
                <a:lnTo>
                  <a:pt x="0" y="521"/>
                </a:lnTo>
                <a:lnTo>
                  <a:pt x="0" y="373"/>
                </a:lnTo>
              </a:path>
            </a:pathLst>
          </a:custGeom>
          <a:blipFill dpi="0" rotWithShape="1">
            <a:blip r:embed="rId16" cstate="print"/>
            <a:srcRect/>
            <a:stretch>
              <a:fillRect/>
            </a:stretch>
          </a:blipFill>
          <a:ln w="9525">
            <a:noFill/>
            <a:round/>
            <a:headEnd/>
            <a:tailEnd/>
          </a:ln>
          <a:effectLst/>
        </p:spPr>
        <p:txBody>
          <a:bodyPr/>
          <a:lstStyle/>
          <a:p>
            <a:endParaRPr lang="es-VE"/>
          </a:p>
        </p:txBody>
      </p:sp>
      <p:sp>
        <p:nvSpPr>
          <p:cNvPr id="1027" name="Rectangle 3"/>
          <p:cNvSpPr>
            <a:spLocks noGrp="1" noChangeArrowheads="1"/>
          </p:cNvSpPr>
          <p:nvPr>
            <p:ph type="body" idx="1"/>
          </p:nvPr>
        </p:nvSpPr>
        <p:spPr bwMode="auto">
          <a:xfrm>
            <a:off x="533400" y="1371600"/>
            <a:ext cx="8229600" cy="524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smtClean="0"/>
          </a:p>
        </p:txBody>
      </p:sp>
      <p:sp>
        <p:nvSpPr>
          <p:cNvPr id="1028" name="Rectangle 4"/>
          <p:cNvSpPr>
            <a:spLocks noGrp="1" noChangeArrowheads="1"/>
          </p:cNvSpPr>
          <p:nvPr>
            <p:ph type="dt" sz="half" idx="2"/>
          </p:nvPr>
        </p:nvSpPr>
        <p:spPr bwMode="auto">
          <a:xfrm>
            <a:off x="457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fld id="{3F1DF3BA-F948-4D7D-ABAE-3F8D9D0DBCDA}" type="datetimeFigureOut">
              <a:rPr lang="es-VE" smtClean="0"/>
              <a:pPr/>
              <a:t>24/05/2013</a:t>
            </a:fld>
            <a:endParaRPr lang="es-VE"/>
          </a:p>
        </p:txBody>
      </p:sp>
      <p:sp>
        <p:nvSpPr>
          <p:cNvPr id="1029" name="Rectangle 5"/>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es-VE"/>
          </a:p>
        </p:txBody>
      </p:sp>
      <p:sp>
        <p:nvSpPr>
          <p:cNvPr id="1030" name="Rectangle 6"/>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76FAEFA-66D1-4E66-BF7F-17B3AEB7D3DB}" type="slidenum">
              <a:rPr lang="es-VE" smtClean="0"/>
              <a:pPr/>
              <a:t>‹Nº›</a:t>
            </a:fld>
            <a:endParaRPr lang="es-VE"/>
          </a:p>
        </p:txBody>
      </p:sp>
      <p:sp>
        <p:nvSpPr>
          <p:cNvPr id="1026" name="Rectangle 2"/>
          <p:cNvSpPr>
            <a:spLocks noGrp="1" noChangeArrowheads="1"/>
          </p:cNvSpPr>
          <p:nvPr>
            <p:ph type="title"/>
          </p:nvPr>
        </p:nvSpPr>
        <p:spPr bwMode="auto">
          <a:xfrm>
            <a:off x="1066800" y="533400"/>
            <a:ext cx="7391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smtClean="0"/>
              <a:t>Haga clic para modificar el estilo de título del patrón</a:t>
            </a:r>
            <a:endParaRPr lang="en-US" smtClean="0"/>
          </a:p>
        </p:txBody>
      </p:sp>
    </p:spTree>
  </p:cSld>
  <p:clrMap bg1="dk2" tx1="lt1" bg2="dk1" tx2="lt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Lst>
  <p:txStyles>
    <p:titleStyle>
      <a:lvl1pPr algn="ctr" rtl="0" eaLnBrk="1" fontAlgn="base" hangingPunct="1">
        <a:spcBef>
          <a:spcPct val="0"/>
        </a:spcBef>
        <a:spcAft>
          <a:spcPct val="0"/>
        </a:spcAft>
        <a:defRPr sz="3600">
          <a:solidFill>
            <a:schemeClr val="tx2"/>
          </a:solidFill>
          <a:latin typeface="+mj-lt"/>
          <a:ea typeface="+mj-ea"/>
          <a:cs typeface="+mj-cs"/>
        </a:defRPr>
      </a:lvl1pPr>
      <a:lvl2pPr algn="ctr" rtl="0" eaLnBrk="1" fontAlgn="base" hangingPunct="1">
        <a:spcBef>
          <a:spcPct val="0"/>
        </a:spcBef>
        <a:spcAft>
          <a:spcPct val="0"/>
        </a:spcAft>
        <a:defRPr sz="3600">
          <a:solidFill>
            <a:schemeClr val="tx2"/>
          </a:solidFill>
          <a:latin typeface="Arial" charset="0"/>
        </a:defRPr>
      </a:lvl2pPr>
      <a:lvl3pPr algn="ctr" rtl="0" eaLnBrk="1" fontAlgn="base" hangingPunct="1">
        <a:spcBef>
          <a:spcPct val="0"/>
        </a:spcBef>
        <a:spcAft>
          <a:spcPct val="0"/>
        </a:spcAft>
        <a:defRPr sz="3600">
          <a:solidFill>
            <a:schemeClr val="tx2"/>
          </a:solidFill>
          <a:latin typeface="Arial" charset="0"/>
        </a:defRPr>
      </a:lvl3pPr>
      <a:lvl4pPr algn="ctr" rtl="0" eaLnBrk="1" fontAlgn="base" hangingPunct="1">
        <a:spcBef>
          <a:spcPct val="0"/>
        </a:spcBef>
        <a:spcAft>
          <a:spcPct val="0"/>
        </a:spcAft>
        <a:defRPr sz="3600">
          <a:solidFill>
            <a:schemeClr val="tx2"/>
          </a:solidFill>
          <a:latin typeface="Arial" charset="0"/>
        </a:defRPr>
      </a:lvl4pPr>
      <a:lvl5pPr algn="ctr" rtl="0" eaLnBrk="1" fontAlgn="base" hangingPunct="1">
        <a:spcBef>
          <a:spcPct val="0"/>
        </a:spcBef>
        <a:spcAft>
          <a:spcPct val="0"/>
        </a:spcAft>
        <a:defRPr sz="3600">
          <a:solidFill>
            <a:schemeClr val="tx2"/>
          </a:solidFill>
          <a:latin typeface="Arial" charset="0"/>
        </a:defRPr>
      </a:lvl5pPr>
      <a:lvl6pPr marL="457200" algn="ctr" rtl="0" eaLnBrk="1" fontAlgn="base" hangingPunct="1">
        <a:spcBef>
          <a:spcPct val="0"/>
        </a:spcBef>
        <a:spcAft>
          <a:spcPct val="0"/>
        </a:spcAft>
        <a:defRPr sz="3600">
          <a:solidFill>
            <a:schemeClr val="tx2"/>
          </a:solidFill>
          <a:latin typeface="Arial" charset="0"/>
        </a:defRPr>
      </a:lvl6pPr>
      <a:lvl7pPr marL="914400" algn="ctr" rtl="0" eaLnBrk="1" fontAlgn="base" hangingPunct="1">
        <a:spcBef>
          <a:spcPct val="0"/>
        </a:spcBef>
        <a:spcAft>
          <a:spcPct val="0"/>
        </a:spcAft>
        <a:defRPr sz="3600">
          <a:solidFill>
            <a:schemeClr val="tx2"/>
          </a:solidFill>
          <a:latin typeface="Arial" charset="0"/>
        </a:defRPr>
      </a:lvl7pPr>
      <a:lvl8pPr marL="1371600" algn="ctr" rtl="0" eaLnBrk="1" fontAlgn="base" hangingPunct="1">
        <a:spcBef>
          <a:spcPct val="0"/>
        </a:spcBef>
        <a:spcAft>
          <a:spcPct val="0"/>
        </a:spcAft>
        <a:defRPr sz="3600">
          <a:solidFill>
            <a:schemeClr val="tx2"/>
          </a:solidFill>
          <a:latin typeface="Arial" charset="0"/>
        </a:defRPr>
      </a:lvl8pPr>
      <a:lvl9pPr marL="1828800" algn="ctr" rtl="0" eaLnBrk="1" fontAlgn="base" hangingPunct="1">
        <a:spcBef>
          <a:spcPct val="0"/>
        </a:spcBef>
        <a:spcAft>
          <a:spcPct val="0"/>
        </a:spcAft>
        <a:defRPr sz="3600">
          <a:solidFill>
            <a:schemeClr val="tx2"/>
          </a:solidFill>
          <a:latin typeface="Arial"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mj-lt"/>
        </a:defRPr>
      </a:lvl2pPr>
      <a:lvl3pPr marL="1143000" indent="-228600" algn="l" rtl="0" eaLnBrk="1" fontAlgn="base" hangingPunct="1">
        <a:spcBef>
          <a:spcPct val="20000"/>
        </a:spcBef>
        <a:spcAft>
          <a:spcPct val="0"/>
        </a:spcAft>
        <a:buClr>
          <a:schemeClr val="tx1"/>
        </a:buClr>
        <a:buChar char="•"/>
        <a:defRPr sz="2400">
          <a:solidFill>
            <a:schemeClr val="tx1"/>
          </a:solidFill>
          <a:latin typeface="+mj-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s-V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Rectángulo"/>
          <p:cNvSpPr/>
          <p:nvPr/>
        </p:nvSpPr>
        <p:spPr>
          <a:xfrm>
            <a:off x="3657600" y="3048000"/>
            <a:ext cx="1749197" cy="646331"/>
          </a:xfrm>
          <a:prstGeom prst="rect">
            <a:avLst/>
          </a:prstGeom>
        </p:spPr>
        <p:txBody>
          <a:bodyPr wrap="none">
            <a:spAutoFit/>
          </a:bodyPr>
          <a:lstStyle/>
          <a:p>
            <a:r>
              <a:rPr lang="es-VE"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rPr>
              <a:t>BUSES</a:t>
            </a:r>
            <a:endParaRPr lang="es-VE" sz="36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3" name="2 CuadroTexto"/>
          <p:cNvSpPr txBox="1"/>
          <p:nvPr/>
        </p:nvSpPr>
        <p:spPr>
          <a:xfrm>
            <a:off x="1403648" y="404664"/>
            <a:ext cx="6696744" cy="1569660"/>
          </a:xfrm>
          <a:prstGeom prst="rect">
            <a:avLst/>
          </a:prstGeom>
          <a:noFill/>
        </p:spPr>
        <p:txBody>
          <a:bodyPr wrap="square" rtlCol="0">
            <a:spAutoFit/>
          </a:bodyPr>
          <a:lstStyle/>
          <a:p>
            <a:pPr algn="ct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Universidad de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Oriente</a:t>
            </a:r>
            <a:endPar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Nucleo</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Anzoategui</a:t>
            </a:r>
            <a:endPar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pPr algn="ct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Departamento</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Computacion</a:t>
            </a:r>
            <a:r>
              <a:rPr lang="en-US" sz="2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y </a:t>
            </a:r>
            <a:r>
              <a:rPr lang="en-US" sz="24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Sistemas</a:t>
            </a:r>
            <a:endParaRPr lang="es-VE" sz="2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 name="3 CuadroTexto"/>
          <p:cNvSpPr txBox="1"/>
          <p:nvPr/>
        </p:nvSpPr>
        <p:spPr>
          <a:xfrm>
            <a:off x="5652120" y="4653136"/>
            <a:ext cx="2952328" cy="1477328"/>
          </a:xfrm>
          <a:prstGeom prst="rect">
            <a:avLst/>
          </a:prstGeom>
          <a:noFill/>
        </p:spPr>
        <p:txBody>
          <a:bodyPr wrap="square" rtlCol="0">
            <a:spAutoFit/>
          </a:bodyPr>
          <a:lstStyle/>
          <a:p>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Integrantes</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a:t>
            </a:r>
          </a:p>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Felix </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Coa</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Dannelys</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Narváez</a:t>
            </a:r>
            <a:endPar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Luis Rojas</a:t>
            </a:r>
          </a:p>
          <a:p>
            <a:endParaRPr lang="es-VE"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 name="5 CuadroTexto"/>
          <p:cNvSpPr txBox="1"/>
          <p:nvPr/>
        </p:nvSpPr>
        <p:spPr>
          <a:xfrm>
            <a:off x="2627784" y="6309320"/>
            <a:ext cx="4320480" cy="369332"/>
          </a:xfrm>
          <a:prstGeom prst="rect">
            <a:avLst/>
          </a:prstGeom>
          <a:noFill/>
        </p:spPr>
        <p:txBody>
          <a:bodyPr wrap="square" rtlCol="0">
            <a:spAutoFit/>
          </a:bodyPr>
          <a:lstStyle/>
          <a:p>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Barcelona,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24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Mayo</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del </a:t>
            </a: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2013</a:t>
            </a:r>
            <a:endParaRPr lang="es-VE"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22548" y="116632"/>
            <a:ext cx="1181100" cy="11811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21111" t="33778" r="23889" b="22667"/>
          <a:stretch>
            <a:fillRect/>
          </a:stretch>
        </p:blipFill>
        <p:spPr bwMode="auto">
          <a:xfrm>
            <a:off x="838200" y="1905000"/>
            <a:ext cx="7543800" cy="3733800"/>
          </a:xfrm>
          <a:prstGeom prst="rect">
            <a:avLst/>
          </a:prstGeom>
          <a:noFill/>
          <a:ln w="9525">
            <a:noFill/>
            <a:miter lim="800000"/>
            <a:headEnd/>
            <a:tailEnd/>
          </a:ln>
        </p:spPr>
      </p:pic>
      <p:sp>
        <p:nvSpPr>
          <p:cNvPr id="3" name="2 CuadroTexto"/>
          <p:cNvSpPr txBox="1"/>
          <p:nvPr/>
        </p:nvSpPr>
        <p:spPr>
          <a:xfrm>
            <a:off x="990600" y="482025"/>
            <a:ext cx="7543800" cy="584775"/>
          </a:xfrm>
          <a:prstGeom prst="rect">
            <a:avLst/>
          </a:prstGeom>
          <a:noFill/>
        </p:spPr>
        <p:txBody>
          <a:bodyPr wrap="square" rtlCol="0">
            <a:spAutoFit/>
          </a:bodyPr>
          <a:lstStyle/>
          <a:p>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Funcionamiento</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del </a:t>
            </a:r>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Computador</a:t>
            </a:r>
            <a:endPar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26667" t="25111" r="26667" b="21556"/>
          <a:stretch>
            <a:fillRect/>
          </a:stretch>
        </p:blipFill>
        <p:spPr bwMode="auto">
          <a:xfrm>
            <a:off x="1295400" y="1600200"/>
            <a:ext cx="6400800" cy="4572000"/>
          </a:xfrm>
          <a:prstGeom prst="rect">
            <a:avLst/>
          </a:prstGeom>
          <a:noFill/>
          <a:ln w="9525">
            <a:noFill/>
            <a:miter lim="800000"/>
            <a:headEnd/>
            <a:tailEnd/>
          </a:ln>
        </p:spPr>
      </p:pic>
      <p:sp>
        <p:nvSpPr>
          <p:cNvPr id="3" name="2 CuadroTexto"/>
          <p:cNvSpPr txBox="1"/>
          <p:nvPr/>
        </p:nvSpPr>
        <p:spPr>
          <a:xfrm>
            <a:off x="990600" y="482025"/>
            <a:ext cx="7543800" cy="584775"/>
          </a:xfrm>
          <a:prstGeom prst="rect">
            <a:avLst/>
          </a:prstGeom>
          <a:noFill/>
        </p:spPr>
        <p:txBody>
          <a:bodyPr wrap="square" rtlCol="0">
            <a:spAutoFit/>
          </a:bodyPr>
          <a:lstStyle/>
          <a:p>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Funcionamiento</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del </a:t>
            </a:r>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Computador</a:t>
            </a:r>
            <a:endPar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pPr algn="l"/>
            <a:r>
              <a:rPr lang="en-US" dirty="0" err="1" smtClean="0"/>
              <a:t>Estructuras</a:t>
            </a:r>
            <a:r>
              <a:rPr lang="en-US" dirty="0" smtClean="0"/>
              <a:t> de </a:t>
            </a:r>
            <a:r>
              <a:rPr lang="en-US" dirty="0" err="1" smtClean="0"/>
              <a:t>Interconexión</a:t>
            </a:r>
            <a:endParaRPr lang="es-VE" dirty="0"/>
          </a:p>
        </p:txBody>
      </p:sp>
      <p:pic>
        <p:nvPicPr>
          <p:cNvPr id="4" name="Picture 2"/>
          <p:cNvPicPr>
            <a:picLocks noChangeAspect="1" noChangeArrowheads="1"/>
          </p:cNvPicPr>
          <p:nvPr/>
        </p:nvPicPr>
        <p:blipFill>
          <a:blip r:embed="rId2" cstate="print"/>
          <a:srcRect l="8306" t="6562" r="34476" b="36021"/>
          <a:stretch>
            <a:fillRect/>
          </a:stretch>
        </p:blipFill>
        <p:spPr bwMode="auto">
          <a:xfrm rot="5400000">
            <a:off x="4132217" y="2192383"/>
            <a:ext cx="4994366" cy="3657600"/>
          </a:xfrm>
          <a:prstGeom prst="rect">
            <a:avLst/>
          </a:prstGeom>
          <a:noFill/>
          <a:ln w="9525">
            <a:noFill/>
            <a:miter lim="800000"/>
            <a:headEnd/>
            <a:tailEnd/>
          </a:ln>
          <a:effectLst/>
        </p:spPr>
      </p:pic>
      <p:sp>
        <p:nvSpPr>
          <p:cNvPr id="5" name="4 CuadroTexto"/>
          <p:cNvSpPr txBox="1"/>
          <p:nvPr/>
        </p:nvSpPr>
        <p:spPr>
          <a:xfrm>
            <a:off x="228600" y="1600200"/>
            <a:ext cx="3962400" cy="3477875"/>
          </a:xfrm>
          <a:prstGeom prst="rect">
            <a:avLst/>
          </a:prstGeom>
          <a:noFill/>
        </p:spPr>
        <p:txBody>
          <a:bodyPr wrap="square" rtlCol="0">
            <a:spAutoFit/>
          </a:bodyPr>
          <a:lstStyle/>
          <a:p>
            <a:r>
              <a:rPr lang="en-US" sz="2000" dirty="0" err="1" smtClean="0">
                <a:ln w="18415" cmpd="sng">
                  <a:solidFill>
                    <a:schemeClr val="tx2"/>
                  </a:solidFill>
                  <a:prstDash val="solid"/>
                </a:ln>
                <a:solidFill>
                  <a:schemeClr val="tx2"/>
                </a:solidFill>
                <a:effectLst>
                  <a:outerShdw blurRad="63500" dir="3600000" algn="tl" rotWithShape="0">
                    <a:srgbClr val="000000">
                      <a:alpha val="70000"/>
                    </a:srgbClr>
                  </a:outerShdw>
                </a:effectLst>
              </a:rPr>
              <a:t>Tipos</a:t>
            </a:r>
            <a:r>
              <a:rPr lang="en-US" sz="2000" dirty="0" smtClean="0">
                <a:ln w="18415" cmpd="sng">
                  <a:solidFill>
                    <a:schemeClr val="tx2"/>
                  </a:solidFill>
                  <a:prstDash val="solid"/>
                </a:ln>
                <a:solidFill>
                  <a:schemeClr val="tx2"/>
                </a:solidFill>
                <a:effectLst>
                  <a:outerShdw blurRad="63500" dir="3600000" algn="tl" rotWithShape="0">
                    <a:srgbClr val="000000">
                      <a:alpha val="70000"/>
                    </a:srgbClr>
                  </a:outerShdw>
                </a:effectLst>
              </a:rPr>
              <a:t> de </a:t>
            </a:r>
            <a:r>
              <a:rPr lang="en-US" sz="2000" dirty="0" err="1" smtClean="0">
                <a:ln w="18415" cmpd="sng">
                  <a:solidFill>
                    <a:schemeClr val="tx2"/>
                  </a:solidFill>
                  <a:prstDash val="solid"/>
                </a:ln>
                <a:solidFill>
                  <a:schemeClr val="tx2"/>
                </a:solidFill>
                <a:effectLst>
                  <a:outerShdw blurRad="63500" dir="3600000" algn="tl" rotWithShape="0">
                    <a:srgbClr val="000000">
                      <a:alpha val="70000"/>
                    </a:srgbClr>
                  </a:outerShdw>
                </a:effectLst>
              </a:rPr>
              <a:t>Transferencia</a:t>
            </a:r>
            <a:endParaRPr lang="en-US" sz="2000" dirty="0" smtClean="0">
              <a:ln w="18415" cmpd="sng">
                <a:solidFill>
                  <a:schemeClr val="tx2"/>
                </a:solidFill>
                <a:prstDash val="solid"/>
              </a:ln>
              <a:solidFill>
                <a:schemeClr val="tx2"/>
              </a:solidFill>
              <a:effectLst>
                <a:outerShdw blurRad="63500" dir="3600000" algn="tl" rotWithShape="0">
                  <a:srgbClr val="000000">
                    <a:alpha val="70000"/>
                  </a:srgbClr>
                </a:outerShdw>
              </a:effectLst>
            </a:endParaRPr>
          </a:p>
          <a:p>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Memoria</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Procesador</a:t>
            </a:r>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Procesador</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Memoria</a:t>
            </a:r>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E/S a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Procesador</a:t>
            </a:r>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Procesador</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 E/S</a:t>
            </a:r>
          </a:p>
          <a:p>
            <a:pPr>
              <a:buFont typeface="Arial" pitchFamily="34" charset="0"/>
              <a:buChar char="•"/>
            </a:pPr>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Memoria</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 E/S y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viceversa</a:t>
            </a:r>
            <a:endParaRPr lang="es-VE" sz="2000" dirty="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1066800" y="533400"/>
            <a:ext cx="5486400" cy="563563"/>
          </a:xfrm>
        </p:spPr>
        <p:txBody>
          <a:bodyPr/>
          <a:lstStyle/>
          <a:p>
            <a:pPr algn="l"/>
            <a:r>
              <a:rPr lang="en-US" dirty="0" err="1" smtClean="0"/>
              <a:t>Interconexión</a:t>
            </a:r>
            <a:r>
              <a:rPr lang="en-US" dirty="0" smtClean="0"/>
              <a:t> con Buses</a:t>
            </a:r>
            <a:endParaRPr lang="es-VE" dirty="0"/>
          </a:p>
        </p:txBody>
      </p:sp>
      <p:pic>
        <p:nvPicPr>
          <p:cNvPr id="4" name="Picture 3"/>
          <p:cNvPicPr>
            <a:picLocks noChangeAspect="1" noChangeArrowheads="1"/>
          </p:cNvPicPr>
          <p:nvPr/>
        </p:nvPicPr>
        <p:blipFill>
          <a:blip r:embed="rId2" cstate="print"/>
          <a:srcRect l="3218" t="9690" r="74633" b="8857"/>
          <a:stretch>
            <a:fillRect/>
          </a:stretch>
        </p:blipFill>
        <p:spPr bwMode="auto">
          <a:xfrm rot="16200000">
            <a:off x="2908301" y="-774701"/>
            <a:ext cx="3124200" cy="8331200"/>
          </a:xfrm>
          <a:prstGeom prst="rect">
            <a:avLst/>
          </a:prstGeom>
          <a:noFill/>
          <a:ln w="9525">
            <a:noFill/>
            <a:miter lim="800000"/>
            <a:headEnd/>
            <a:tailEnd/>
          </a:ln>
          <a:effectLst/>
        </p:spPr>
      </p:pic>
      <p:sp>
        <p:nvSpPr>
          <p:cNvPr id="5" name="4 CuadroTexto"/>
          <p:cNvSpPr txBox="1"/>
          <p:nvPr/>
        </p:nvSpPr>
        <p:spPr>
          <a:xfrm>
            <a:off x="228600" y="1295400"/>
            <a:ext cx="3810000" cy="400110"/>
          </a:xfrm>
          <a:prstGeom prst="rect">
            <a:avLst/>
          </a:prstGeom>
          <a:noFill/>
        </p:spPr>
        <p:txBody>
          <a:bodyPr wrap="square" rtlCol="0">
            <a:spAutoFit/>
          </a:bodyPr>
          <a:lstStyle/>
          <a:p>
            <a:r>
              <a:rPr lang="en-US" sz="2000" dirty="0" err="1" smtClean="0">
                <a:ln w="18415" cmpd="sng">
                  <a:solidFill>
                    <a:schemeClr val="tx2"/>
                  </a:solidFill>
                  <a:prstDash val="solid"/>
                </a:ln>
                <a:solidFill>
                  <a:schemeClr val="tx2"/>
                </a:solidFill>
                <a:effectLst>
                  <a:outerShdw blurRad="63500" dir="3600000" algn="tl" rotWithShape="0">
                    <a:srgbClr val="000000">
                      <a:alpha val="70000"/>
                    </a:srgbClr>
                  </a:outerShdw>
                </a:effectLst>
              </a:rPr>
              <a:t>Estructura</a:t>
            </a:r>
            <a:r>
              <a:rPr lang="en-US" sz="2000" dirty="0" smtClean="0">
                <a:ln w="18415" cmpd="sng">
                  <a:solidFill>
                    <a:schemeClr val="tx2"/>
                  </a:solidFill>
                  <a:prstDash val="solid"/>
                </a:ln>
                <a:solidFill>
                  <a:schemeClr val="tx2"/>
                </a:solidFill>
                <a:effectLst>
                  <a:outerShdw blurRad="63500" dir="3600000" algn="tl" rotWithShape="0">
                    <a:srgbClr val="000000">
                      <a:alpha val="70000"/>
                    </a:srgbClr>
                  </a:outerShdw>
                </a:effectLst>
              </a:rPr>
              <a:t> del Bus</a:t>
            </a:r>
            <a:endParaRPr lang="es-VE" sz="2000" dirty="0">
              <a:ln w="18415" cmpd="sng">
                <a:solidFill>
                  <a:schemeClr val="tx2"/>
                </a:solidFill>
                <a:prstDash val="solid"/>
              </a:ln>
              <a:solidFill>
                <a:schemeClr val="tx2"/>
              </a:solidFill>
              <a:effectLst>
                <a:outerShdw blurRad="63500" dir="3600000" algn="tl" rotWithShape="0">
                  <a:srgbClr val="000000">
                    <a:alpha val="70000"/>
                  </a:srgbClr>
                </a:outerShdw>
              </a:effectLst>
            </a:endParaRPr>
          </a:p>
        </p:txBody>
      </p:sp>
      <p:sp>
        <p:nvSpPr>
          <p:cNvPr id="8" name="7 CuadroTexto"/>
          <p:cNvSpPr txBox="1"/>
          <p:nvPr/>
        </p:nvSpPr>
        <p:spPr>
          <a:xfrm>
            <a:off x="304800" y="5029200"/>
            <a:ext cx="3810000" cy="1631216"/>
          </a:xfrm>
          <a:prstGeom prst="rect">
            <a:avLst/>
          </a:prstGeom>
          <a:noFill/>
        </p:spPr>
        <p:txBody>
          <a:bodyPr wrap="square" rtlCol="0">
            <a:spAutoFit/>
          </a:bodyPr>
          <a:lstStyle/>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Escritura</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en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Memoria</a:t>
            </a:r>
            <a:endParaRPr lang="es-VE"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Lectura</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de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Memoria</a:t>
            </a:r>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Escritura</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de E/S</a:t>
            </a: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Lectura</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de E/S</a:t>
            </a: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Transferencia</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Reconocida</a:t>
            </a:r>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p:txBody>
      </p:sp>
      <p:sp>
        <p:nvSpPr>
          <p:cNvPr id="9" name="8 CuadroTexto"/>
          <p:cNvSpPr txBox="1"/>
          <p:nvPr/>
        </p:nvSpPr>
        <p:spPr>
          <a:xfrm>
            <a:off x="3962400" y="5029200"/>
            <a:ext cx="3810000" cy="1323439"/>
          </a:xfrm>
          <a:prstGeom prst="rect">
            <a:avLst/>
          </a:prstGeom>
          <a:noFill/>
        </p:spPr>
        <p:txBody>
          <a:bodyPr wrap="square" rtlCol="0">
            <a:spAutoFit/>
          </a:bodyPr>
          <a:lstStyle/>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Peticion</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de Bus</a:t>
            </a: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Cesion</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de Bus</a:t>
            </a: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Peticion</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de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Interrupcion</a:t>
            </a:r>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Interrupcion</a:t>
            </a:r>
            <a:r>
              <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sz="2000"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Reconocida</a:t>
            </a:r>
            <a:endParaRPr lang="en-US" sz="2000"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p:txBody>
      </p:sp>
      <p:sp>
        <p:nvSpPr>
          <p:cNvPr id="10" name="9 CuadroTexto"/>
          <p:cNvSpPr txBox="1"/>
          <p:nvPr/>
        </p:nvSpPr>
        <p:spPr>
          <a:xfrm>
            <a:off x="7772400" y="5029200"/>
            <a:ext cx="1295400" cy="646331"/>
          </a:xfrm>
          <a:prstGeom prst="rect">
            <a:avLst/>
          </a:prstGeom>
          <a:noFill/>
        </p:spPr>
        <p:txBody>
          <a:bodyPr wrap="square" rtlCol="0">
            <a:spAutoFit/>
          </a:bodyPr>
          <a:lstStyle/>
          <a:p>
            <a:pPr>
              <a:buFont typeface="Arial" pitchFamily="34" charset="0"/>
              <a:buChar char="•"/>
            </a:pPr>
            <a:r>
              <a:rPr lang="en-US"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Reloj</a:t>
            </a:r>
            <a:endParaRPr lang="en-US"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endParaRPr>
          </a:p>
          <a:p>
            <a:pPr>
              <a:buFont typeface="Arial" pitchFamily="34" charset="0"/>
              <a:buChar char="•"/>
            </a:pPr>
            <a:r>
              <a:rPr lang="en-US" dirty="0"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  </a:t>
            </a:r>
            <a:r>
              <a:rPr lang="en-US" dirty="0" err="1" smtClean="0">
                <a:ln w="18415" cmpd="sng">
                  <a:solidFill>
                    <a:schemeClr val="tx1">
                      <a:lumMod val="75000"/>
                    </a:schemeClr>
                  </a:solidFill>
                  <a:prstDash val="solid"/>
                </a:ln>
                <a:solidFill>
                  <a:schemeClr val="tx1">
                    <a:lumMod val="90000"/>
                  </a:schemeClr>
                </a:solidFill>
                <a:effectLst>
                  <a:outerShdw blurRad="63500" dir="3600000" algn="tl" rotWithShape="0">
                    <a:srgbClr val="000000">
                      <a:alpha val="70000"/>
                    </a:srgbClr>
                  </a:outerShdw>
                </a:effectLst>
              </a:rPr>
              <a:t>inicio</a:t>
            </a:r>
            <a:endParaRPr lang="es-VE"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cstate="print"/>
          <a:srcRect l="17061" t="6029" r="5417" b="12949"/>
          <a:stretch>
            <a:fillRect/>
          </a:stretch>
        </p:blipFill>
        <p:spPr bwMode="auto">
          <a:xfrm rot="16200000">
            <a:off x="3852101" y="1558101"/>
            <a:ext cx="5326001" cy="4800602"/>
          </a:xfrm>
          <a:prstGeom prst="rect">
            <a:avLst/>
          </a:prstGeom>
          <a:noFill/>
          <a:ln w="9525">
            <a:noFill/>
            <a:miter lim="800000"/>
            <a:headEnd/>
            <a:tailEnd/>
          </a:ln>
          <a:effectLst/>
        </p:spPr>
      </p:pic>
      <p:sp>
        <p:nvSpPr>
          <p:cNvPr id="5" name="1 Título"/>
          <p:cNvSpPr>
            <a:spLocks noGrp="1"/>
          </p:cNvSpPr>
          <p:nvPr>
            <p:ph type="title"/>
          </p:nvPr>
        </p:nvSpPr>
        <p:spPr>
          <a:xfrm>
            <a:off x="1066800" y="533400"/>
            <a:ext cx="5486400" cy="563563"/>
          </a:xfrm>
        </p:spPr>
        <p:txBody>
          <a:bodyPr/>
          <a:lstStyle/>
          <a:p>
            <a:pPr algn="l"/>
            <a:r>
              <a:rPr lang="en-US" dirty="0" err="1" smtClean="0"/>
              <a:t>Interconexión</a:t>
            </a:r>
            <a:r>
              <a:rPr lang="en-US" dirty="0" smtClean="0"/>
              <a:t> con Buses</a:t>
            </a:r>
            <a:endParaRPr lang="es-VE" dirty="0"/>
          </a:p>
        </p:txBody>
      </p:sp>
      <p:sp>
        <p:nvSpPr>
          <p:cNvPr id="6" name="5 CuadroTexto"/>
          <p:cNvSpPr txBox="1"/>
          <p:nvPr/>
        </p:nvSpPr>
        <p:spPr>
          <a:xfrm>
            <a:off x="228600" y="1295400"/>
            <a:ext cx="3810000" cy="400110"/>
          </a:xfrm>
          <a:prstGeom prst="rect">
            <a:avLst/>
          </a:prstGeom>
          <a:noFill/>
        </p:spPr>
        <p:txBody>
          <a:bodyPr wrap="square" rtlCol="0">
            <a:spAutoFit/>
          </a:bodyPr>
          <a:lstStyle/>
          <a:p>
            <a:r>
              <a:rPr lang="en-US" sz="2000" dirty="0" err="1" smtClean="0">
                <a:ln w="18415" cmpd="sng">
                  <a:solidFill>
                    <a:schemeClr val="tx2"/>
                  </a:solidFill>
                  <a:prstDash val="solid"/>
                </a:ln>
                <a:solidFill>
                  <a:schemeClr val="tx2"/>
                </a:solidFill>
                <a:effectLst>
                  <a:outerShdw blurRad="63500" dir="3600000" algn="tl" rotWithShape="0">
                    <a:srgbClr val="000000">
                      <a:alpha val="70000"/>
                    </a:srgbClr>
                  </a:outerShdw>
                </a:effectLst>
              </a:rPr>
              <a:t>Jerarquia</a:t>
            </a:r>
            <a:r>
              <a:rPr lang="en-US" sz="2000" dirty="0" smtClean="0">
                <a:ln w="18415" cmpd="sng">
                  <a:solidFill>
                    <a:schemeClr val="tx2"/>
                  </a:solidFill>
                  <a:prstDash val="solid"/>
                </a:ln>
                <a:solidFill>
                  <a:schemeClr val="tx2"/>
                </a:solidFill>
                <a:effectLst>
                  <a:outerShdw blurRad="63500" dir="3600000" algn="tl" rotWithShape="0">
                    <a:srgbClr val="000000">
                      <a:alpha val="70000"/>
                    </a:srgbClr>
                  </a:outerShdw>
                </a:effectLst>
              </a:rPr>
              <a:t> de Buses Multiples</a:t>
            </a:r>
            <a:endParaRPr lang="es-VE" sz="2000" dirty="0">
              <a:ln w="18415" cmpd="sng">
                <a:solidFill>
                  <a:schemeClr val="tx2"/>
                </a:solidFill>
                <a:prstDash val="solid"/>
              </a:ln>
              <a:solidFill>
                <a:schemeClr val="tx2"/>
              </a:solidFill>
              <a:effectLst>
                <a:outerShdw blurRad="63500" dir="3600000" algn="tl" rotWithShape="0">
                  <a:srgbClr val="000000">
                    <a:alpha val="70000"/>
                  </a:srgbClr>
                </a:outerShdw>
              </a:effectLst>
            </a:endParaRPr>
          </a:p>
        </p:txBody>
      </p:sp>
      <p:sp>
        <p:nvSpPr>
          <p:cNvPr id="7" name="6 CuadroTexto"/>
          <p:cNvSpPr txBox="1"/>
          <p:nvPr/>
        </p:nvSpPr>
        <p:spPr>
          <a:xfrm>
            <a:off x="228600" y="2057400"/>
            <a:ext cx="1371600" cy="369332"/>
          </a:xfrm>
          <a:prstGeom prst="rect">
            <a:avLst/>
          </a:prstGeom>
          <a:noFill/>
        </p:spPr>
        <p:txBody>
          <a:bodyPr wrap="square" rtlCol="0">
            <a:spAutoFit/>
          </a:bodyPr>
          <a:lstStyle/>
          <a:p>
            <a:pPr algn="just"/>
            <a:r>
              <a:rPr lang="en-US" b="1" dirty="0" err="1" smtClean="0">
                <a:solidFill>
                  <a:schemeClr val="tx2"/>
                </a:solidFill>
              </a:rPr>
              <a:t>Causas</a:t>
            </a:r>
            <a:r>
              <a:rPr lang="en-US" b="1" dirty="0" smtClean="0">
                <a:solidFill>
                  <a:schemeClr val="tx2"/>
                </a:solidFill>
              </a:rPr>
              <a:t>:</a:t>
            </a:r>
            <a:endParaRPr lang="es-VE" b="1" dirty="0">
              <a:solidFill>
                <a:schemeClr val="tx2"/>
              </a:solidFill>
            </a:endParaRPr>
          </a:p>
        </p:txBody>
      </p:sp>
      <p:sp>
        <p:nvSpPr>
          <p:cNvPr id="8" name="7 CuadroTexto"/>
          <p:cNvSpPr txBox="1"/>
          <p:nvPr/>
        </p:nvSpPr>
        <p:spPr>
          <a:xfrm>
            <a:off x="304800" y="2603480"/>
            <a:ext cx="3657600" cy="3416320"/>
          </a:xfrm>
          <a:prstGeom prst="rect">
            <a:avLst/>
          </a:prstGeom>
          <a:noFill/>
        </p:spPr>
        <p:txBody>
          <a:bodyPr wrap="square" rtlCol="0">
            <a:spAutoFit/>
          </a:bodyPr>
          <a:lstStyle/>
          <a:p>
            <a:pPr marL="342900" indent="-342900" algn="just">
              <a:buFont typeface="+mj-lt"/>
              <a:buAutoNum type="arabicPeriod"/>
            </a:pPr>
            <a:r>
              <a:rPr lang="es-VE" dirty="0" smtClean="0"/>
              <a:t> A mas dispositivos conectados al bus mayor es el retardo de propagación.</a:t>
            </a:r>
          </a:p>
          <a:p>
            <a:pPr marL="342900" indent="-342900" algn="just">
              <a:buFont typeface="+mj-lt"/>
              <a:buAutoNum type="arabicPeriod"/>
            </a:pPr>
            <a:endParaRPr lang="en-US" dirty="0" smtClean="0"/>
          </a:p>
          <a:p>
            <a:pPr marL="342900" indent="-342900" algn="just">
              <a:buFont typeface="+mj-lt"/>
              <a:buAutoNum type="arabicPeriod"/>
            </a:pPr>
            <a:endParaRPr lang="es-VE" dirty="0" smtClean="0"/>
          </a:p>
          <a:p>
            <a:pPr marL="342900" indent="-342900" algn="just">
              <a:buFont typeface="+mj-lt"/>
              <a:buAutoNum type="arabicPeriod"/>
            </a:pPr>
            <a:r>
              <a:rPr lang="es-VE" dirty="0" smtClean="0"/>
              <a:t> El bus puede convertirse en un cuello de botella a medida q las peticiones de transferencia acumuladas se aproximan a la capacidad del bus.</a:t>
            </a:r>
            <a:endParaRPr lang="es-VE"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cstate="print"/>
          <a:srcRect l="28135" t="7271" r="47870" b="17605"/>
          <a:stretch>
            <a:fillRect/>
          </a:stretch>
        </p:blipFill>
        <p:spPr bwMode="auto">
          <a:xfrm rot="5400000">
            <a:off x="2945524" y="254876"/>
            <a:ext cx="3176752" cy="7086600"/>
          </a:xfrm>
          <a:prstGeom prst="rect">
            <a:avLst/>
          </a:prstGeom>
          <a:noFill/>
          <a:ln w="9525">
            <a:noFill/>
            <a:miter lim="800000"/>
            <a:headEnd/>
            <a:tailEnd/>
          </a:ln>
          <a:effectLst/>
        </p:spPr>
      </p:pic>
      <p:sp>
        <p:nvSpPr>
          <p:cNvPr id="6" name="1 Título"/>
          <p:cNvSpPr>
            <a:spLocks noGrp="1"/>
          </p:cNvSpPr>
          <p:nvPr>
            <p:ph type="title"/>
          </p:nvPr>
        </p:nvSpPr>
        <p:spPr>
          <a:xfrm>
            <a:off x="1066800" y="533400"/>
            <a:ext cx="5486400" cy="563563"/>
          </a:xfrm>
        </p:spPr>
        <p:txBody>
          <a:bodyPr/>
          <a:lstStyle/>
          <a:p>
            <a:pPr algn="l"/>
            <a:r>
              <a:rPr lang="en-US" dirty="0" err="1" smtClean="0"/>
              <a:t>Interconexión</a:t>
            </a:r>
            <a:r>
              <a:rPr lang="en-US" dirty="0" smtClean="0"/>
              <a:t> con Buses</a:t>
            </a:r>
            <a:endParaRPr lang="es-VE" dirty="0"/>
          </a:p>
        </p:txBody>
      </p:sp>
      <p:sp>
        <p:nvSpPr>
          <p:cNvPr id="7" name="6 CuadroTexto"/>
          <p:cNvSpPr txBox="1"/>
          <p:nvPr/>
        </p:nvSpPr>
        <p:spPr>
          <a:xfrm>
            <a:off x="228600" y="1504890"/>
            <a:ext cx="5105400" cy="400110"/>
          </a:xfrm>
          <a:prstGeom prst="rect">
            <a:avLst/>
          </a:prstGeom>
          <a:noFill/>
        </p:spPr>
        <p:txBody>
          <a:bodyPr wrap="square" rtlCol="0">
            <a:spAutoFit/>
          </a:bodyPr>
          <a:lstStyle/>
          <a:p>
            <a:r>
              <a:rPr lang="en-US" sz="2000" dirty="0" err="1" smtClean="0">
                <a:ln w="18415" cmpd="sng">
                  <a:solidFill>
                    <a:schemeClr val="tx2"/>
                  </a:solidFill>
                  <a:prstDash val="solid"/>
                </a:ln>
                <a:solidFill>
                  <a:schemeClr val="tx2"/>
                </a:solidFill>
                <a:effectLst>
                  <a:outerShdw blurRad="63500" dir="3600000" algn="tl" rotWithShape="0">
                    <a:srgbClr val="000000">
                      <a:alpha val="70000"/>
                    </a:srgbClr>
                  </a:outerShdw>
                </a:effectLst>
              </a:rPr>
              <a:t>Elementos</a:t>
            </a:r>
            <a:r>
              <a:rPr lang="en-US" sz="2000" dirty="0" smtClean="0">
                <a:ln w="18415" cmpd="sng">
                  <a:solidFill>
                    <a:schemeClr val="tx2"/>
                  </a:solidFill>
                  <a:prstDash val="solid"/>
                </a:ln>
                <a:solidFill>
                  <a:schemeClr val="tx2"/>
                </a:solidFill>
                <a:effectLst>
                  <a:outerShdw blurRad="63500" dir="3600000" algn="tl" rotWithShape="0">
                    <a:srgbClr val="000000">
                      <a:alpha val="70000"/>
                    </a:srgbClr>
                  </a:outerShdw>
                </a:effectLst>
              </a:rPr>
              <a:t> de </a:t>
            </a:r>
            <a:r>
              <a:rPr lang="en-US" sz="2000" dirty="0" err="1" smtClean="0">
                <a:ln w="18415" cmpd="sng">
                  <a:solidFill>
                    <a:schemeClr val="tx2"/>
                  </a:solidFill>
                  <a:prstDash val="solid"/>
                </a:ln>
                <a:solidFill>
                  <a:schemeClr val="tx2"/>
                </a:solidFill>
                <a:effectLst>
                  <a:outerShdw blurRad="63500" dir="3600000" algn="tl" rotWithShape="0">
                    <a:srgbClr val="000000">
                      <a:alpha val="70000"/>
                    </a:srgbClr>
                  </a:outerShdw>
                </a:effectLst>
              </a:rPr>
              <a:t>Diseño</a:t>
            </a:r>
            <a:r>
              <a:rPr lang="en-US" sz="2000" dirty="0" smtClean="0">
                <a:ln w="18415" cmpd="sng">
                  <a:solidFill>
                    <a:schemeClr val="tx2"/>
                  </a:solidFill>
                  <a:prstDash val="solid"/>
                </a:ln>
                <a:solidFill>
                  <a:schemeClr val="tx2"/>
                </a:solidFill>
                <a:effectLst>
                  <a:outerShdw blurRad="63500" dir="3600000" algn="tl" rotWithShape="0">
                    <a:srgbClr val="000000">
                      <a:alpha val="70000"/>
                    </a:srgbClr>
                  </a:outerShdw>
                </a:effectLst>
              </a:rPr>
              <a:t> de un Bus</a:t>
            </a:r>
            <a:endParaRPr lang="es-VE" sz="2000" dirty="0">
              <a:ln w="18415" cmpd="sng">
                <a:solidFill>
                  <a:schemeClr val="tx2"/>
                </a:solidFill>
                <a:prstDash val="solid"/>
              </a:ln>
              <a:solidFill>
                <a:schemeClr val="tx2"/>
              </a:solidFill>
              <a:effectLst>
                <a:outerShdw blurRad="63500" dir="3600000" algn="tl" rotWithShape="0">
                  <a:srgbClr val="000000">
                    <a:alpha val="70000"/>
                  </a:srgbClr>
                </a:outerShdw>
              </a:effectLs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7"/>
          <p:cNvPicPr>
            <a:picLocks noChangeAspect="1" noChangeArrowheads="1"/>
          </p:cNvPicPr>
          <p:nvPr/>
        </p:nvPicPr>
        <p:blipFill>
          <a:blip r:embed="rId2" cstate="print"/>
          <a:srcRect l="4141" t="6375" r="36795" b="19805"/>
          <a:stretch>
            <a:fillRect/>
          </a:stretch>
        </p:blipFill>
        <p:spPr bwMode="auto">
          <a:xfrm rot="10800000">
            <a:off x="192088" y="1644080"/>
            <a:ext cx="4532312" cy="4604320"/>
          </a:xfrm>
          <a:prstGeom prst="rect">
            <a:avLst/>
          </a:prstGeom>
          <a:noFill/>
          <a:ln w="9525">
            <a:noFill/>
            <a:miter lim="800000"/>
            <a:headEnd/>
            <a:tailEnd/>
          </a:ln>
          <a:effectLst/>
        </p:spPr>
      </p:pic>
      <p:pic>
        <p:nvPicPr>
          <p:cNvPr id="5" name="Picture 5"/>
          <p:cNvPicPr>
            <a:picLocks noChangeAspect="1" noChangeArrowheads="1"/>
          </p:cNvPicPr>
          <p:nvPr/>
        </p:nvPicPr>
        <p:blipFill>
          <a:blip r:embed="rId3" cstate="print"/>
          <a:srcRect l="29064" t="3754" b="13661"/>
          <a:stretch>
            <a:fillRect/>
          </a:stretch>
        </p:blipFill>
        <p:spPr bwMode="auto">
          <a:xfrm rot="16200000">
            <a:off x="4626885" y="1883683"/>
            <a:ext cx="4614631" cy="4114798"/>
          </a:xfrm>
          <a:prstGeom prst="rect">
            <a:avLst/>
          </a:prstGeom>
          <a:noFill/>
          <a:ln w="9525">
            <a:noFill/>
            <a:miter lim="800000"/>
            <a:headEnd/>
            <a:tailEnd/>
          </a:ln>
          <a:effectLst/>
        </p:spPr>
      </p:pic>
      <p:sp>
        <p:nvSpPr>
          <p:cNvPr id="6" name="1 Título"/>
          <p:cNvSpPr txBox="1">
            <a:spLocks/>
          </p:cNvSpPr>
          <p:nvPr/>
        </p:nvSpPr>
        <p:spPr bwMode="auto">
          <a:xfrm>
            <a:off x="1066800" y="533400"/>
            <a:ext cx="5486400" cy="56356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smtClean="0">
                <a:ln>
                  <a:noFill/>
                </a:ln>
                <a:solidFill>
                  <a:schemeClr val="tx2"/>
                </a:solidFill>
                <a:effectLst/>
                <a:uLnTx/>
                <a:uFillTx/>
                <a:latin typeface="+mj-lt"/>
                <a:ea typeface="+mj-ea"/>
                <a:cs typeface="+mj-cs"/>
              </a:rPr>
              <a:t>Interconexión con Buses</a:t>
            </a:r>
            <a:endParaRPr kumimoji="0" lang="es-VE" sz="3600" b="0"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p:cNvPicPr>
            <a:picLocks noChangeAspect="1" noChangeArrowheads="1"/>
          </p:cNvPicPr>
          <p:nvPr/>
        </p:nvPicPr>
        <p:blipFill>
          <a:blip r:embed="rId2" cstate="print"/>
          <a:srcRect l="27213" t="7674" r="3572" b="10302"/>
          <a:stretch>
            <a:fillRect/>
          </a:stretch>
        </p:blipFill>
        <p:spPr bwMode="auto">
          <a:xfrm rot="16200000">
            <a:off x="1745941" y="1835460"/>
            <a:ext cx="5400600" cy="4320480"/>
          </a:xfrm>
          <a:prstGeom prst="rect">
            <a:avLst/>
          </a:prstGeom>
          <a:noFill/>
          <a:ln w="9525">
            <a:noFill/>
            <a:miter lim="800000"/>
            <a:headEnd/>
            <a:tailEnd/>
          </a:ln>
          <a:effectLst/>
        </p:spPr>
      </p:pic>
      <p:sp>
        <p:nvSpPr>
          <p:cNvPr id="5" name="1 Título"/>
          <p:cNvSpPr>
            <a:spLocks noGrp="1"/>
          </p:cNvSpPr>
          <p:nvPr>
            <p:ph type="title"/>
          </p:nvPr>
        </p:nvSpPr>
        <p:spPr>
          <a:xfrm>
            <a:off x="1066800" y="533400"/>
            <a:ext cx="5486400" cy="563563"/>
          </a:xfrm>
        </p:spPr>
        <p:txBody>
          <a:bodyPr/>
          <a:lstStyle/>
          <a:p>
            <a:pPr algn="l"/>
            <a:r>
              <a:rPr lang="en-US" dirty="0" err="1" smtClean="0"/>
              <a:t>Interconexión</a:t>
            </a:r>
            <a:r>
              <a:rPr lang="en-US" dirty="0" smtClean="0"/>
              <a:t> con Buses</a:t>
            </a:r>
            <a:endParaRPr lang="es-VE"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PCI</a:t>
            </a:r>
            <a:endParaRPr lang="es-ES" dirty="0"/>
          </a:p>
        </p:txBody>
      </p:sp>
      <p:sp>
        <p:nvSpPr>
          <p:cNvPr id="3" name="Marcador de contenido 2"/>
          <p:cNvSpPr>
            <a:spLocks noGrp="1"/>
          </p:cNvSpPr>
          <p:nvPr>
            <p:ph idx="1"/>
          </p:nvPr>
        </p:nvSpPr>
        <p:spPr/>
        <p:txBody>
          <a:bodyPr>
            <a:normAutofit/>
          </a:bodyPr>
          <a:lstStyle/>
          <a:p>
            <a:pPr algn="just"/>
            <a:r>
              <a:rPr lang="es-ES" sz="1800" dirty="0"/>
              <a:t>Es un bus de ancho de banda elevado, independiente del procesador.</a:t>
            </a:r>
          </a:p>
          <a:p>
            <a:pPr algn="just"/>
            <a:r>
              <a:rPr lang="es-ES" sz="1800" dirty="0"/>
              <a:t>Se utiliza como bus de periféricos o bus para arquitectura de entreplanta.</a:t>
            </a:r>
          </a:p>
          <a:p>
            <a:pPr algn="just"/>
            <a:r>
              <a:rPr lang="es-ES" sz="1800" dirty="0"/>
              <a:t>Proporciona mejores prestaciones para los subsistemas de E/S de alta velocidad.</a:t>
            </a:r>
          </a:p>
          <a:p>
            <a:pPr algn="just"/>
            <a:r>
              <a:rPr lang="es-ES" sz="1800" dirty="0"/>
              <a:t>Intel empezó a trabajar el PCI en 1990.</a:t>
            </a:r>
          </a:p>
          <a:p>
            <a:pPr algn="just"/>
            <a:r>
              <a:rPr lang="es-ES" sz="1800" dirty="0"/>
              <a:t>Los productos PCI fabricados por compañías diferentes son compatibles.</a:t>
            </a:r>
          </a:p>
          <a:p>
            <a:pPr algn="just"/>
            <a:r>
              <a:rPr lang="es-ES" sz="1800" dirty="0"/>
              <a:t>Está diseñado para permitir una cierta variedad de configuraciones basadas en microprocesadores.</a:t>
            </a:r>
          </a:p>
        </p:txBody>
      </p:sp>
    </p:spTree>
    <p:extLst>
      <p:ext uri="{BB962C8B-B14F-4D97-AF65-F5344CB8AC3E}">
        <p14:creationId xmlns="" xmlns:p14="http://schemas.microsoft.com/office/powerpoint/2010/main" val="29892263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title"/>
          </p:nvPr>
        </p:nvSpPr>
        <p:spPr/>
        <p:txBody>
          <a:bodyPr>
            <a:noAutofit/>
          </a:bodyPr>
          <a:lstStyle/>
          <a:p>
            <a:pPr algn="ctr"/>
            <a:r>
              <a:rPr lang="es-ES" sz="2400" dirty="0"/>
              <a:t>Utilización del Bus PCI en un sistema Monoprocesador.</a:t>
            </a:r>
          </a:p>
        </p:txBody>
      </p:sp>
      <p:pic>
        <p:nvPicPr>
          <p:cNvPr id="5" name="Marcador de contenido 4"/>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659578" y="1752600"/>
            <a:ext cx="8070408" cy="4343400"/>
          </a:xfrm>
        </p:spPr>
      </p:pic>
    </p:spTree>
    <p:extLst>
      <p:ext uri="{BB962C8B-B14F-4D97-AF65-F5344CB8AC3E}">
        <p14:creationId xmlns="" xmlns:p14="http://schemas.microsoft.com/office/powerpoint/2010/main" val="34546764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23333" t="16000" r="29444" b="12000"/>
          <a:stretch>
            <a:fillRect/>
          </a:stretch>
        </p:blipFill>
        <p:spPr bwMode="auto">
          <a:xfrm>
            <a:off x="1676400" y="1295400"/>
            <a:ext cx="5715000" cy="5446059"/>
          </a:xfrm>
          <a:prstGeom prst="rect">
            <a:avLst/>
          </a:prstGeom>
          <a:noFill/>
          <a:ln w="9525">
            <a:noFill/>
            <a:miter lim="800000"/>
            <a:headEnd/>
            <a:tailEnd/>
          </a:ln>
        </p:spPr>
      </p:pic>
      <p:sp>
        <p:nvSpPr>
          <p:cNvPr id="5" name="4 CuadroTexto"/>
          <p:cNvSpPr txBox="1"/>
          <p:nvPr/>
        </p:nvSpPr>
        <p:spPr>
          <a:xfrm>
            <a:off x="1066800" y="533400"/>
            <a:ext cx="6553200" cy="584775"/>
          </a:xfrm>
          <a:prstGeom prst="rect">
            <a:avLst/>
          </a:prstGeom>
          <a:noFill/>
        </p:spPr>
        <p:txBody>
          <a:bodyPr wrap="square" rtlCol="0">
            <a:spAutoFit/>
          </a:bodyPr>
          <a:lstStyle/>
          <a:p>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Componentes</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del </a:t>
            </a:r>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Computador</a:t>
            </a:r>
            <a:endPar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Autofit/>
          </a:bodyPr>
          <a:lstStyle/>
          <a:p>
            <a:pPr algn="ctr"/>
            <a:r>
              <a:rPr lang="es-ES" sz="2400" dirty="0"/>
              <a:t>Utilización del Bus PCI en un sistema Multiprocesador.</a:t>
            </a:r>
          </a:p>
        </p:txBody>
      </p:sp>
      <p:pic>
        <p:nvPicPr>
          <p:cNvPr id="4" name="Marcador de contenido 3"/>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855967" y="1524000"/>
            <a:ext cx="7813065" cy="4692486"/>
          </a:xfrm>
        </p:spPr>
      </p:pic>
    </p:spTree>
    <p:extLst>
      <p:ext uri="{BB962C8B-B14F-4D97-AF65-F5344CB8AC3E}">
        <p14:creationId xmlns="" xmlns:p14="http://schemas.microsoft.com/office/powerpoint/2010/main" val="14987441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Estructura del Bus</a:t>
            </a:r>
            <a:endParaRPr lang="es-ES" dirty="0"/>
          </a:p>
        </p:txBody>
      </p:sp>
      <p:sp>
        <p:nvSpPr>
          <p:cNvPr id="3" name="Marcador de contenido 2"/>
          <p:cNvSpPr>
            <a:spLocks noGrp="1"/>
          </p:cNvSpPr>
          <p:nvPr>
            <p:ph idx="1"/>
          </p:nvPr>
        </p:nvSpPr>
        <p:spPr>
          <a:xfrm>
            <a:off x="381000" y="1371600"/>
            <a:ext cx="8229600" cy="5248275"/>
          </a:xfrm>
        </p:spPr>
        <p:txBody>
          <a:bodyPr>
            <a:normAutofit/>
          </a:bodyPr>
          <a:lstStyle/>
          <a:p>
            <a:pPr algn="just"/>
            <a:r>
              <a:rPr lang="es-ES" sz="1800" dirty="0"/>
              <a:t>Terminales de sistema (“patillas”): constituidas por los terminales de reloj y de inicio (</a:t>
            </a:r>
            <a:r>
              <a:rPr lang="es-ES" sz="1800" dirty="0" err="1"/>
              <a:t>reset</a:t>
            </a:r>
            <a:r>
              <a:rPr lang="es-ES" sz="1800" dirty="0"/>
              <a:t>).</a:t>
            </a:r>
          </a:p>
          <a:p>
            <a:pPr algn="just"/>
            <a:r>
              <a:rPr lang="es-ES" sz="1800" dirty="0"/>
              <a:t>Terminales de direcciones y datos: incluye 32 líneas para datos y direcciones multiplexadas en el tiempo.</a:t>
            </a:r>
          </a:p>
          <a:p>
            <a:pPr algn="just"/>
            <a:r>
              <a:rPr lang="es-ES" sz="1800" dirty="0"/>
              <a:t>Terminales de control de la interfaz: controlan la temporización de las transferencias y proporcionan coordinación entre los que las inician y los destinatarios.</a:t>
            </a:r>
          </a:p>
          <a:p>
            <a:pPr algn="just"/>
            <a:r>
              <a:rPr lang="es-ES" sz="1800" dirty="0"/>
              <a:t>Terminales de arbitraje: A diferencia de las otras líneas de señal del PCI, estas no son líneas compartidas.</a:t>
            </a:r>
          </a:p>
          <a:p>
            <a:pPr algn="just"/>
            <a:r>
              <a:rPr lang="es-ES" sz="1800" dirty="0"/>
              <a:t>Terminales para señales de error: Utilizadas para indicar errores de paridad u otros.</a:t>
            </a:r>
          </a:p>
        </p:txBody>
      </p:sp>
    </p:spTree>
    <p:extLst>
      <p:ext uri="{BB962C8B-B14F-4D97-AF65-F5344CB8AC3E}">
        <p14:creationId xmlns="" xmlns:p14="http://schemas.microsoft.com/office/powerpoint/2010/main" val="23857974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85800" y="457200"/>
            <a:ext cx="7886700" cy="585821"/>
          </a:xfrm>
        </p:spPr>
        <p:txBody>
          <a:bodyPr/>
          <a:lstStyle/>
          <a:p>
            <a:pPr algn="ctr"/>
            <a:r>
              <a:rPr lang="es-ES" dirty="0" smtClean="0"/>
              <a:t>Líneas Obligatorias del Bus PCI (1)</a:t>
            </a:r>
            <a:endParaRPr lang="es-ES" dirty="0"/>
          </a:p>
        </p:txBody>
      </p:sp>
      <p:graphicFrame>
        <p:nvGraphicFramePr>
          <p:cNvPr id="5" name="Tabla 4"/>
          <p:cNvGraphicFramePr>
            <a:graphicFrameLocks noGrp="1"/>
          </p:cNvGraphicFramePr>
          <p:nvPr>
            <p:extLst/>
          </p:nvPr>
        </p:nvGraphicFramePr>
        <p:xfrm>
          <a:off x="381000" y="1447800"/>
          <a:ext cx="8382000" cy="5183169"/>
        </p:xfrm>
        <a:graphic>
          <a:graphicData uri="http://schemas.openxmlformats.org/drawingml/2006/table">
            <a:tbl>
              <a:tblPr firstRow="1" bandRow="1">
                <a:tableStyleId>{5C22544A-7EE6-4342-B048-85BDC9FD1C3A}</a:tableStyleId>
              </a:tblPr>
              <a:tblGrid>
                <a:gridCol w="1600200"/>
                <a:gridCol w="609600"/>
                <a:gridCol w="6172200"/>
              </a:tblGrid>
              <a:tr h="522425">
                <a:tc>
                  <a:txBody>
                    <a:bodyPr/>
                    <a:lstStyle/>
                    <a:p>
                      <a:r>
                        <a:rPr lang="es-ES" sz="1400" dirty="0" smtClean="0"/>
                        <a:t>Denominación</a:t>
                      </a:r>
                      <a:endParaRPr lang="es-ES" sz="1400" dirty="0"/>
                    </a:p>
                  </a:txBody>
                  <a:tcPr marL="68580" marR="68580" marT="34290" marB="34290"/>
                </a:tc>
                <a:tc>
                  <a:txBody>
                    <a:bodyPr/>
                    <a:lstStyle/>
                    <a:p>
                      <a:r>
                        <a:rPr lang="es-ES" sz="1400" dirty="0" smtClean="0"/>
                        <a:t>Tipo</a:t>
                      </a:r>
                      <a:endParaRPr lang="es-ES" sz="1400" dirty="0"/>
                    </a:p>
                  </a:txBody>
                  <a:tcPr marL="68580" marR="68580" marT="34290" marB="34290"/>
                </a:tc>
                <a:tc>
                  <a:txBody>
                    <a:bodyPr/>
                    <a:lstStyle/>
                    <a:p>
                      <a:pPr algn="ctr"/>
                      <a:r>
                        <a:rPr lang="es-ES" sz="1400" dirty="0" smtClean="0"/>
                        <a:t>Descripción</a:t>
                      </a:r>
                      <a:endParaRPr lang="es-ES" sz="1400" dirty="0"/>
                    </a:p>
                  </a:txBody>
                  <a:tcPr marL="68580" marR="68580" marT="34290" marB="34290"/>
                </a:tc>
              </a:tr>
              <a:tr h="297380">
                <a:tc gridSpan="3">
                  <a:txBody>
                    <a:bodyPr/>
                    <a:lstStyle/>
                    <a:p>
                      <a:pPr algn="ctr"/>
                      <a:r>
                        <a:rPr lang="es-ES" sz="1400" dirty="0" smtClean="0"/>
                        <a:t>Terminales de Sistema</a:t>
                      </a:r>
                      <a:endParaRPr lang="es-ES" sz="1400" dirty="0"/>
                    </a:p>
                  </a:txBody>
                  <a:tcPr marL="68580" marR="68580" marT="34290" marB="34290"/>
                </a:tc>
                <a:tc hMerge="1">
                  <a:txBody>
                    <a:bodyPr/>
                    <a:lstStyle/>
                    <a:p>
                      <a:endParaRPr lang="es-ES"/>
                    </a:p>
                  </a:txBody>
                  <a:tcPr/>
                </a:tc>
                <a:tc hMerge="1">
                  <a:txBody>
                    <a:bodyPr/>
                    <a:lstStyle/>
                    <a:p>
                      <a:endParaRPr lang="es-ES"/>
                    </a:p>
                  </a:txBody>
                  <a:tcPr/>
                </a:tc>
              </a:tr>
              <a:tr h="457233">
                <a:tc>
                  <a:txBody>
                    <a:bodyPr/>
                    <a:lstStyle/>
                    <a:p>
                      <a:r>
                        <a:rPr lang="es-ES" sz="1400" dirty="0" smtClean="0"/>
                        <a:t>CLK</a:t>
                      </a:r>
                      <a:endParaRPr lang="es-ES" sz="1400" dirty="0"/>
                    </a:p>
                  </a:txBody>
                  <a:tcPr marL="68580" marR="68580" marT="34290" marB="34290"/>
                </a:tc>
                <a:tc>
                  <a:txBody>
                    <a:bodyPr/>
                    <a:lstStyle/>
                    <a:p>
                      <a:r>
                        <a:rPr lang="es-ES" sz="1400" dirty="0" smtClean="0"/>
                        <a:t>in</a:t>
                      </a:r>
                      <a:endParaRPr lang="es-ES" sz="1400" dirty="0"/>
                    </a:p>
                  </a:txBody>
                  <a:tcPr marL="68580" marR="68580" marT="34290" marB="34290"/>
                </a:tc>
                <a:tc>
                  <a:txBody>
                    <a:bodyPr/>
                    <a:lstStyle/>
                    <a:p>
                      <a:pPr algn="just"/>
                      <a:r>
                        <a:rPr lang="es-ES" sz="1100" dirty="0" smtClean="0"/>
                        <a:t>Proporciona</a:t>
                      </a:r>
                      <a:r>
                        <a:rPr lang="es-ES" sz="1100" baseline="0" dirty="0" smtClean="0"/>
                        <a:t> la temporización para todas las transacciones y es muestreada en el flanco de subida. Se pueden utilizar frecuencias de reloj de hasta 33 MHz.</a:t>
                      </a:r>
                      <a:endParaRPr lang="es-ES" sz="1100" dirty="0"/>
                    </a:p>
                  </a:txBody>
                  <a:tcPr marL="68580" marR="68580" marT="34290" marB="34290"/>
                </a:tc>
              </a:tr>
              <a:tr h="425978">
                <a:tc>
                  <a:txBody>
                    <a:bodyPr/>
                    <a:lstStyle/>
                    <a:p>
                      <a:r>
                        <a:rPr lang="es-ES" sz="1400" dirty="0" smtClean="0"/>
                        <a:t>RST#</a:t>
                      </a:r>
                      <a:endParaRPr lang="es-ES" sz="1400" dirty="0"/>
                    </a:p>
                  </a:txBody>
                  <a:tcPr marL="68580" marR="68580" marT="34290" marB="34290"/>
                </a:tc>
                <a:tc>
                  <a:txBody>
                    <a:bodyPr/>
                    <a:lstStyle/>
                    <a:p>
                      <a:r>
                        <a:rPr lang="es-ES" sz="1400" dirty="0" smtClean="0"/>
                        <a:t>In</a:t>
                      </a:r>
                      <a:endParaRPr lang="es-ES" sz="1400" dirty="0"/>
                    </a:p>
                  </a:txBody>
                  <a:tcPr marL="68580" marR="68580" marT="34290" marB="34290"/>
                </a:tc>
                <a:tc>
                  <a:txBody>
                    <a:bodyPr/>
                    <a:lstStyle/>
                    <a:p>
                      <a:pPr algn="just"/>
                      <a:r>
                        <a:rPr lang="es-ES" sz="1100" dirty="0" smtClean="0"/>
                        <a:t>Hace</a:t>
                      </a:r>
                      <a:r>
                        <a:rPr lang="es-ES" sz="1100" baseline="0" dirty="0" smtClean="0"/>
                        <a:t> que todos los registros, secuenciadores y señales específicas de PCI pasen a su estado de inicio.</a:t>
                      </a:r>
                      <a:endParaRPr lang="es-ES" sz="1100" dirty="0"/>
                    </a:p>
                  </a:txBody>
                  <a:tcPr marL="68580" marR="68580" marT="34290" marB="34290"/>
                </a:tc>
              </a:tr>
              <a:tr h="297380">
                <a:tc gridSpan="3">
                  <a:txBody>
                    <a:bodyPr/>
                    <a:lstStyle/>
                    <a:p>
                      <a:pPr algn="ctr"/>
                      <a:r>
                        <a:rPr lang="es-ES" sz="1400" dirty="0" smtClean="0"/>
                        <a:t>Terminales de Direcciones y Datos</a:t>
                      </a:r>
                      <a:endParaRPr lang="es-ES" sz="1400" dirty="0"/>
                    </a:p>
                  </a:txBody>
                  <a:tcPr marL="68580" marR="68580" marT="34290" marB="34290"/>
                </a:tc>
                <a:tc hMerge="1">
                  <a:txBody>
                    <a:bodyPr/>
                    <a:lstStyle/>
                    <a:p>
                      <a:endParaRPr lang="es-ES"/>
                    </a:p>
                  </a:txBody>
                  <a:tcPr/>
                </a:tc>
                <a:tc hMerge="1">
                  <a:txBody>
                    <a:bodyPr/>
                    <a:lstStyle/>
                    <a:p>
                      <a:endParaRPr lang="es-ES"/>
                    </a:p>
                  </a:txBody>
                  <a:tcPr/>
                </a:tc>
              </a:tr>
              <a:tr h="297380">
                <a:tc>
                  <a:txBody>
                    <a:bodyPr/>
                    <a:lstStyle/>
                    <a:p>
                      <a:r>
                        <a:rPr lang="es-ES" sz="1400" dirty="0" smtClean="0"/>
                        <a:t>AD[31:0]</a:t>
                      </a:r>
                      <a:endParaRPr lang="es-ES" sz="1400" dirty="0"/>
                    </a:p>
                  </a:txBody>
                  <a:tcPr marL="68580" marR="68580" marT="34290" marB="34290"/>
                </a:tc>
                <a:tc>
                  <a:txBody>
                    <a:bodyPr/>
                    <a:lstStyle/>
                    <a:p>
                      <a:r>
                        <a:rPr lang="es-ES" sz="1400" dirty="0" smtClean="0"/>
                        <a:t>t/s</a:t>
                      </a:r>
                      <a:endParaRPr lang="es-ES" sz="1400" dirty="0"/>
                    </a:p>
                  </a:txBody>
                  <a:tcPr marL="68580" marR="68580" marT="34290" marB="34290"/>
                </a:tc>
                <a:tc>
                  <a:txBody>
                    <a:bodyPr/>
                    <a:lstStyle/>
                    <a:p>
                      <a:pPr algn="just"/>
                      <a:r>
                        <a:rPr lang="es-ES" sz="1100" dirty="0" smtClean="0"/>
                        <a:t>Líneas</a:t>
                      </a:r>
                      <a:r>
                        <a:rPr lang="es-ES" sz="1100" baseline="0" dirty="0" smtClean="0"/>
                        <a:t> multiplexadas para direcciones y datos.</a:t>
                      </a:r>
                      <a:endParaRPr lang="es-ES" sz="1100" dirty="0"/>
                    </a:p>
                  </a:txBody>
                  <a:tcPr marL="68580" marR="68580" marT="34290" marB="34290"/>
                </a:tc>
              </a:tr>
              <a:tr h="6027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C/BE[3:0]#</a:t>
                      </a:r>
                    </a:p>
                  </a:txBody>
                  <a:tcPr marL="68580" marR="68580" marT="34290" marB="34290"/>
                </a:tc>
                <a:tc>
                  <a:txBody>
                    <a:bodyPr/>
                    <a:lstStyle/>
                    <a:p>
                      <a:endParaRPr lang="es-ES"/>
                    </a:p>
                  </a:txBody>
                  <a:tcPr marL="68580" marR="68580" marT="34290" marB="34290"/>
                </a:tc>
                <a:tc>
                  <a:txBody>
                    <a:bodyPr/>
                    <a:lstStyle/>
                    <a:p>
                      <a:pPr algn="just"/>
                      <a:r>
                        <a:rPr lang="es-ES" sz="1100" dirty="0" smtClean="0"/>
                        <a:t>Señales multiplexadas de órdenes del bus y de byte activo (byte </a:t>
                      </a:r>
                      <a:r>
                        <a:rPr lang="es-ES" sz="1100" dirty="0" err="1" smtClean="0"/>
                        <a:t>enable</a:t>
                      </a:r>
                      <a:r>
                        <a:rPr lang="es-ES" sz="1100" dirty="0" smtClean="0"/>
                        <a:t>). Durante la fase</a:t>
                      </a:r>
                      <a:r>
                        <a:rPr lang="es-ES" sz="1100" baseline="0" dirty="0" smtClean="0"/>
                        <a:t> de datos, las líneas indican cuál de los cuatro grupos de líneas de byte transporta información válida.</a:t>
                      </a:r>
                      <a:endParaRPr lang="es-ES" sz="1100" dirty="0"/>
                    </a:p>
                  </a:txBody>
                  <a:tcPr marL="68580" marR="68580" marT="34290" marB="34290"/>
                </a:tc>
              </a:tr>
              <a:tr h="60279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PAR</a:t>
                      </a:r>
                    </a:p>
                  </a:txBody>
                  <a:tcPr marL="68580" marR="68580" marT="34290" marB="34290"/>
                </a:tc>
                <a:tc>
                  <a:txBody>
                    <a:bodyPr/>
                    <a:lstStyle/>
                    <a:p>
                      <a:r>
                        <a:rPr lang="es-ES" sz="1400" dirty="0" smtClean="0"/>
                        <a:t>t/s</a:t>
                      </a:r>
                      <a:endParaRPr lang="es-ES" sz="1400" dirty="0"/>
                    </a:p>
                  </a:txBody>
                  <a:tcPr marL="68580" marR="68580" marT="34290" marB="34290"/>
                </a:tc>
                <a:tc>
                  <a:txBody>
                    <a:bodyPr/>
                    <a:lstStyle/>
                    <a:p>
                      <a:pPr algn="just"/>
                      <a:r>
                        <a:rPr lang="es-ES" sz="1100" dirty="0" smtClean="0"/>
                        <a:t>Proporciona paridad</a:t>
                      </a:r>
                      <a:r>
                        <a:rPr lang="es-ES" sz="1100" baseline="0" dirty="0" smtClean="0"/>
                        <a:t> para las líneas AD y C/BE, un ciclo de reloj después. El maestro proporciona PAR para las fases de dirección y escritura de datos, y el dispositivo de lectura genera PAR en la fase de lectura de datos.</a:t>
                      </a:r>
                      <a:endParaRPr lang="es-ES" sz="1100" dirty="0"/>
                    </a:p>
                  </a:txBody>
                  <a:tcPr marL="68580" marR="68580" marT="34290" marB="34290"/>
                </a:tc>
              </a:tr>
              <a:tr h="297380">
                <a:tc gridSpan="3">
                  <a:txBody>
                    <a:bodyPr/>
                    <a:lstStyle/>
                    <a:p>
                      <a:pPr algn="ctr"/>
                      <a:r>
                        <a:rPr lang="es-ES" sz="1400" dirty="0" smtClean="0"/>
                        <a:t>Terminales de Control de Interfaz</a:t>
                      </a:r>
                      <a:endParaRPr lang="es-ES" sz="1400" dirty="0"/>
                    </a:p>
                  </a:txBody>
                  <a:tcPr marL="68580" marR="68580" marT="34290" marB="34290"/>
                </a:tc>
                <a:tc hMerge="1">
                  <a:txBody>
                    <a:bodyPr/>
                    <a:lstStyle/>
                    <a:p>
                      <a:endParaRPr lang="es-ES"/>
                    </a:p>
                  </a:txBody>
                  <a:tcPr/>
                </a:tc>
                <a:tc hMerge="1">
                  <a:txBody>
                    <a:bodyPr/>
                    <a:lstStyle/>
                    <a:p>
                      <a:endParaRPr lang="es-ES"/>
                    </a:p>
                  </a:txBody>
                  <a:tcPr/>
                </a:tc>
              </a:tr>
              <a:tr h="602798">
                <a:tc>
                  <a:txBody>
                    <a:bodyPr/>
                    <a:lstStyle/>
                    <a:p>
                      <a:r>
                        <a:rPr lang="es-ES" sz="1400" dirty="0" smtClean="0"/>
                        <a:t>FRAME#</a:t>
                      </a:r>
                      <a:endParaRPr lang="es-ES" sz="1400" dirty="0"/>
                    </a:p>
                  </a:txBody>
                  <a:tcPr marL="68580" marR="68580" marT="34290" marB="34290"/>
                </a:tc>
                <a:tc>
                  <a:txBody>
                    <a:bodyPr/>
                    <a:lstStyle/>
                    <a:p>
                      <a:r>
                        <a:rPr lang="es-ES" sz="1400" dirty="0" smtClean="0"/>
                        <a:t>s/t/s</a:t>
                      </a:r>
                      <a:endParaRPr lang="es-ES" sz="1400" dirty="0"/>
                    </a:p>
                  </a:txBody>
                  <a:tcPr marL="68580" marR="68580" marT="34290" marB="34290"/>
                </a:tc>
                <a:tc>
                  <a:txBody>
                    <a:bodyPr/>
                    <a:lstStyle/>
                    <a:p>
                      <a:pPr algn="just"/>
                      <a:r>
                        <a:rPr lang="es-ES" sz="1100" dirty="0" smtClean="0"/>
                        <a:t>Suministradas por el maestro actual para indicar el comienzo y</a:t>
                      </a:r>
                      <a:r>
                        <a:rPr lang="es-ES" sz="1100" baseline="0" dirty="0" smtClean="0"/>
                        <a:t> la duración de una transferencia. Las activa al comienzo y las desactiva cuando el maestro está preparado para empezar el final de la fase de datos.</a:t>
                      </a:r>
                      <a:endParaRPr lang="es-ES" sz="1100" dirty="0"/>
                    </a:p>
                  </a:txBody>
                  <a:tcPr marL="68580" marR="68580" marT="34290" marB="34290"/>
                </a:tc>
              </a:tr>
              <a:tr h="779619">
                <a:tc>
                  <a:txBody>
                    <a:bodyPr/>
                    <a:lstStyle/>
                    <a:p>
                      <a:r>
                        <a:rPr lang="es-ES" sz="1400" dirty="0" smtClean="0"/>
                        <a:t>IRDY#</a:t>
                      </a:r>
                      <a:endParaRPr lang="es-ES" sz="1400" dirty="0"/>
                    </a:p>
                  </a:txBody>
                  <a:tcPr marL="68580" marR="68580" marT="34290" marB="34290"/>
                </a:tc>
                <a:tc>
                  <a:txBody>
                    <a:bodyPr/>
                    <a:lstStyle/>
                    <a:p>
                      <a:r>
                        <a:rPr lang="es-ES" sz="1400" dirty="0" smtClean="0"/>
                        <a:t>s/t/s</a:t>
                      </a:r>
                      <a:endParaRPr lang="es-ES" sz="1400" dirty="0"/>
                    </a:p>
                  </a:txBody>
                  <a:tcPr marL="68580" marR="68580" marT="34290" marB="34290"/>
                </a:tc>
                <a:tc>
                  <a:txBody>
                    <a:bodyPr/>
                    <a:lstStyle/>
                    <a:p>
                      <a:pPr algn="just"/>
                      <a:r>
                        <a:rPr lang="es-ES" sz="1100" dirty="0" smtClean="0"/>
                        <a:t>Iniciador preparado</a:t>
                      </a:r>
                      <a:r>
                        <a:rPr lang="es-ES" sz="1100" baseline="0" dirty="0" smtClean="0"/>
                        <a:t> (</a:t>
                      </a:r>
                      <a:r>
                        <a:rPr lang="es-ES" sz="1100" baseline="0" dirty="0" err="1" smtClean="0"/>
                        <a:t>Initiador</a:t>
                      </a:r>
                      <a:r>
                        <a:rPr lang="es-ES" sz="1100" baseline="0" dirty="0" smtClean="0"/>
                        <a:t> </a:t>
                      </a:r>
                      <a:r>
                        <a:rPr lang="es-ES" sz="1100" baseline="0" dirty="0" err="1" smtClean="0"/>
                        <a:t>Ready</a:t>
                      </a:r>
                      <a:r>
                        <a:rPr lang="es-ES" sz="1100" baseline="0" dirty="0" smtClean="0"/>
                        <a:t>). La proporciona el maestro actual del bus (el iniciador de la transacción). Durante una lectura, indica que el maestro está preparado para aceptar datos; durante una escritura indica que el dato válido está en AD.</a:t>
                      </a:r>
                      <a:endParaRPr lang="es-ES" sz="1100" dirty="0"/>
                    </a:p>
                  </a:txBody>
                  <a:tcPr marL="68580" marR="68580" marT="34290" marB="34290"/>
                </a:tc>
              </a:tr>
            </a:tbl>
          </a:graphicData>
        </a:graphic>
      </p:graphicFrame>
    </p:spTree>
    <p:extLst>
      <p:ext uri="{BB962C8B-B14F-4D97-AF65-F5344CB8AC3E}">
        <p14:creationId xmlns="" xmlns:p14="http://schemas.microsoft.com/office/powerpoint/2010/main" val="259029102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09600" y="609600"/>
            <a:ext cx="7886700" cy="508548"/>
          </a:xfrm>
        </p:spPr>
        <p:txBody>
          <a:bodyPr>
            <a:normAutofit fontScale="90000"/>
          </a:bodyPr>
          <a:lstStyle/>
          <a:p>
            <a:pPr algn="ctr"/>
            <a:r>
              <a:rPr lang="es-ES" dirty="0" smtClean="0"/>
              <a:t>Líneas Obligatorias del Bus PCI (2)</a:t>
            </a:r>
            <a:endParaRPr lang="es-ES" dirty="0"/>
          </a:p>
        </p:txBody>
      </p:sp>
      <p:graphicFrame>
        <p:nvGraphicFramePr>
          <p:cNvPr id="5" name="Tabla 4"/>
          <p:cNvGraphicFramePr>
            <a:graphicFrameLocks noGrp="1"/>
          </p:cNvGraphicFramePr>
          <p:nvPr>
            <p:extLst/>
          </p:nvPr>
        </p:nvGraphicFramePr>
        <p:xfrm>
          <a:off x="628650" y="1639641"/>
          <a:ext cx="7886700" cy="4421064"/>
        </p:xfrm>
        <a:graphic>
          <a:graphicData uri="http://schemas.openxmlformats.org/drawingml/2006/table">
            <a:tbl>
              <a:tblPr firstRow="1" bandRow="1">
                <a:tableStyleId>{5C22544A-7EE6-4342-B048-85BDC9FD1C3A}</a:tableStyleId>
              </a:tblPr>
              <a:tblGrid>
                <a:gridCol w="1581150"/>
                <a:gridCol w="609600"/>
                <a:gridCol w="5695950"/>
              </a:tblGrid>
              <a:tr h="480060">
                <a:tc>
                  <a:txBody>
                    <a:bodyPr/>
                    <a:lstStyle/>
                    <a:p>
                      <a:r>
                        <a:rPr lang="es-ES" sz="1400" dirty="0" smtClean="0"/>
                        <a:t>Denominación</a:t>
                      </a:r>
                      <a:endParaRPr lang="es-ES" sz="1400" dirty="0"/>
                    </a:p>
                  </a:txBody>
                  <a:tcPr marL="68580" marR="68580" marT="34290" marB="34290"/>
                </a:tc>
                <a:tc>
                  <a:txBody>
                    <a:bodyPr/>
                    <a:lstStyle/>
                    <a:p>
                      <a:r>
                        <a:rPr lang="es-ES" sz="1400" dirty="0" smtClean="0"/>
                        <a:t>Tipo</a:t>
                      </a:r>
                      <a:endParaRPr lang="es-ES" sz="1400" dirty="0"/>
                    </a:p>
                  </a:txBody>
                  <a:tcPr marL="68580" marR="68580" marT="34290" marB="34290"/>
                </a:tc>
                <a:tc>
                  <a:txBody>
                    <a:bodyPr/>
                    <a:lstStyle/>
                    <a:p>
                      <a:pPr algn="ctr"/>
                      <a:r>
                        <a:rPr lang="es-ES" sz="1400" dirty="0" smtClean="0"/>
                        <a:t>Descripción</a:t>
                      </a:r>
                      <a:endParaRPr lang="es-ES" sz="1400" dirty="0"/>
                    </a:p>
                  </a:txBody>
                  <a:tcPr marL="68580" marR="68580" marT="34290" marB="34290"/>
                </a:tc>
              </a:tr>
              <a:tr h="305532">
                <a:tc gridSpan="3">
                  <a:txBody>
                    <a:bodyPr/>
                    <a:lstStyle/>
                    <a:p>
                      <a:pPr algn="ctr"/>
                      <a:r>
                        <a:rPr lang="es-ES" sz="1400" dirty="0" smtClean="0"/>
                        <a:t>Terminales de Control de Interfaz (Continuación)</a:t>
                      </a:r>
                      <a:endParaRPr lang="es-ES" sz="1400" dirty="0"/>
                    </a:p>
                  </a:txBody>
                  <a:tcPr marL="68580" marR="68580" marT="34290" marB="34290"/>
                </a:tc>
                <a:tc hMerge="1">
                  <a:txBody>
                    <a:bodyPr/>
                    <a:lstStyle/>
                    <a:p>
                      <a:endParaRPr lang="es-ES"/>
                    </a:p>
                  </a:txBody>
                  <a:tcPr/>
                </a:tc>
                <a:tc hMerge="1">
                  <a:txBody>
                    <a:bodyPr/>
                    <a:lstStyle/>
                    <a:p>
                      <a:endParaRPr lang="es-ES"/>
                    </a:p>
                  </a:txBody>
                  <a:tcPr/>
                </a:tc>
              </a:tr>
              <a:tr h="548640">
                <a:tc>
                  <a:txBody>
                    <a:bodyPr/>
                    <a:lstStyle/>
                    <a:p>
                      <a:r>
                        <a:rPr lang="es-ES" sz="1400" dirty="0" smtClean="0"/>
                        <a:t>TRDY#</a:t>
                      </a:r>
                      <a:endParaRPr lang="es-ES" sz="1400" dirty="0"/>
                    </a:p>
                  </a:txBody>
                  <a:tcPr marL="68580" marR="68580" marT="34290" marB="34290"/>
                </a:tc>
                <a:tc>
                  <a:txBody>
                    <a:bodyPr/>
                    <a:lstStyle/>
                    <a:p>
                      <a:r>
                        <a:rPr lang="es-ES" sz="1400" dirty="0" smtClean="0"/>
                        <a:t>s/t/s</a:t>
                      </a:r>
                      <a:endParaRPr lang="es-ES" sz="1400" dirty="0"/>
                    </a:p>
                  </a:txBody>
                  <a:tcPr marL="68580" marR="68580" marT="34290" marB="34290"/>
                </a:tc>
                <a:tc>
                  <a:txBody>
                    <a:bodyPr/>
                    <a:lstStyle/>
                    <a:p>
                      <a:pPr algn="just"/>
                      <a:r>
                        <a:rPr lang="es-ES" sz="1100" dirty="0" smtClean="0"/>
                        <a:t>Dispositivo preparado</a:t>
                      </a:r>
                      <a:r>
                        <a:rPr lang="es-ES" sz="1100" baseline="0" dirty="0" smtClean="0"/>
                        <a:t> (Target </a:t>
                      </a:r>
                      <a:r>
                        <a:rPr lang="es-ES" sz="1100" baseline="0" dirty="0" err="1" smtClean="0"/>
                        <a:t>Ready</a:t>
                      </a:r>
                      <a:r>
                        <a:rPr lang="es-ES" sz="1100" baseline="0" dirty="0" smtClean="0"/>
                        <a:t>). La proporciona el dispositivo seleccionado. Durante una lectura, el dato válido está en AD; durante una escritura indica que el destino está preparado para aceptar datos.</a:t>
                      </a:r>
                      <a:endParaRPr lang="es-ES" sz="1100" dirty="0"/>
                    </a:p>
                  </a:txBody>
                  <a:tcPr marL="68580" marR="68580" marT="34290" marB="34290"/>
                </a:tc>
              </a:tr>
              <a:tr h="305532">
                <a:tc>
                  <a:txBody>
                    <a:bodyPr/>
                    <a:lstStyle/>
                    <a:p>
                      <a:r>
                        <a:rPr lang="es-ES" sz="1400" dirty="0" smtClean="0"/>
                        <a:t>STOP#</a:t>
                      </a:r>
                      <a:endParaRPr lang="es-ES" sz="1400" dirty="0"/>
                    </a:p>
                  </a:txBody>
                  <a:tcPr marL="68580" marR="68580" marT="34290" marB="34290"/>
                </a:tc>
                <a:tc>
                  <a:txBody>
                    <a:bodyPr/>
                    <a:lstStyle/>
                    <a:p>
                      <a:r>
                        <a:rPr lang="es-ES" sz="1400" dirty="0" smtClean="0"/>
                        <a:t>s/t/s</a:t>
                      </a:r>
                      <a:endParaRPr lang="es-ES" sz="1400" dirty="0"/>
                    </a:p>
                  </a:txBody>
                  <a:tcPr marL="68580" marR="68580" marT="34290" marB="34290"/>
                </a:tc>
                <a:tc>
                  <a:txBody>
                    <a:bodyPr/>
                    <a:lstStyle/>
                    <a:p>
                      <a:pPr algn="just"/>
                      <a:r>
                        <a:rPr lang="es-ES" sz="1100" dirty="0" smtClean="0"/>
                        <a:t>Indica que el dispositivo seleccionado desea que el maestro pare la transacción actual.</a:t>
                      </a:r>
                      <a:endParaRPr lang="es-ES" sz="1100" dirty="0"/>
                    </a:p>
                  </a:txBody>
                  <a:tcPr marL="68580" marR="68580" marT="34290" marB="34290"/>
                </a:tc>
              </a:tr>
              <a:tr h="305532">
                <a:tc>
                  <a:txBody>
                    <a:bodyPr/>
                    <a:lstStyle/>
                    <a:p>
                      <a:r>
                        <a:rPr lang="es-ES" sz="1400" dirty="0" smtClean="0"/>
                        <a:t>LOCK#</a:t>
                      </a:r>
                      <a:endParaRPr lang="es-ES" sz="1400" dirty="0"/>
                    </a:p>
                  </a:txBody>
                  <a:tcPr marL="68580" marR="68580" marT="34290" marB="34290"/>
                </a:tc>
                <a:tc>
                  <a:txBody>
                    <a:bodyPr/>
                    <a:lstStyle/>
                    <a:p>
                      <a:r>
                        <a:rPr lang="es-ES" sz="1400" dirty="0" smtClean="0"/>
                        <a:t>s/t/s</a:t>
                      </a:r>
                    </a:p>
                  </a:txBody>
                  <a:tcPr marL="68580" marR="68580" marT="34290" marB="34290"/>
                </a:tc>
                <a:tc>
                  <a:txBody>
                    <a:bodyPr/>
                    <a:lstStyle/>
                    <a:p>
                      <a:pPr algn="just"/>
                      <a:r>
                        <a:rPr lang="es-ES" sz="1100" dirty="0" smtClean="0"/>
                        <a:t>Indica una operación</a:t>
                      </a:r>
                      <a:r>
                        <a:rPr lang="es-ES" sz="1100" baseline="0" dirty="0" smtClean="0"/>
                        <a:t> atómica indivisible que puede requerir varias transferencias.</a:t>
                      </a:r>
                      <a:endParaRPr lang="es-ES" sz="1100" dirty="0"/>
                    </a:p>
                  </a:txBody>
                  <a:tcPr marL="68580" marR="68580" marT="34290" marB="34290"/>
                </a:tc>
              </a:tr>
              <a:tr h="388620">
                <a:tc>
                  <a:txBody>
                    <a:bodyPr/>
                    <a:lstStyle/>
                    <a:p>
                      <a:r>
                        <a:rPr lang="es-ES" sz="1400" dirty="0" smtClean="0"/>
                        <a:t>IDSEL#</a:t>
                      </a:r>
                      <a:endParaRPr lang="es-ES" sz="1400" dirty="0"/>
                    </a:p>
                  </a:txBody>
                  <a:tcPr marL="68580" marR="68580" marT="34290" marB="34290"/>
                </a:tc>
                <a:tc>
                  <a:txBody>
                    <a:bodyPr/>
                    <a:lstStyle/>
                    <a:p>
                      <a:r>
                        <a:rPr lang="es-ES" sz="1400" dirty="0" smtClean="0"/>
                        <a:t>in</a:t>
                      </a:r>
                      <a:endParaRPr lang="es-ES" sz="1400" dirty="0"/>
                    </a:p>
                  </a:txBody>
                  <a:tcPr marL="68580" marR="68580" marT="34290" marB="34290"/>
                </a:tc>
                <a:tc>
                  <a:txBody>
                    <a:bodyPr/>
                    <a:lstStyle/>
                    <a:p>
                      <a:pPr algn="just"/>
                      <a:r>
                        <a:rPr lang="es-ES" sz="1100" dirty="0" smtClean="0"/>
                        <a:t>Selector de inicio de dispositivo (</a:t>
                      </a:r>
                      <a:r>
                        <a:rPr lang="es-ES" sz="1100" dirty="0" err="1" smtClean="0"/>
                        <a:t>Initialization</a:t>
                      </a:r>
                      <a:r>
                        <a:rPr lang="es-ES" sz="1100" dirty="0" smtClean="0"/>
                        <a:t> </a:t>
                      </a:r>
                      <a:r>
                        <a:rPr lang="es-ES" sz="1100" dirty="0" err="1" smtClean="0"/>
                        <a:t>Device</a:t>
                      </a:r>
                      <a:r>
                        <a:rPr lang="es-ES" sz="1100" dirty="0" smtClean="0"/>
                        <a:t> </a:t>
                      </a:r>
                      <a:r>
                        <a:rPr lang="es-ES" sz="1100" dirty="0" err="1" smtClean="0"/>
                        <a:t>Select</a:t>
                      </a:r>
                      <a:r>
                        <a:rPr lang="es-ES" sz="1100" dirty="0" smtClean="0"/>
                        <a:t>). Usada como señal de selección de circuito (chip </a:t>
                      </a:r>
                      <a:r>
                        <a:rPr lang="es-ES" sz="1100" dirty="0" err="1" smtClean="0"/>
                        <a:t>select</a:t>
                      </a:r>
                      <a:r>
                        <a:rPr lang="es-ES" sz="1100" dirty="0" smtClean="0"/>
                        <a:t>) durante las lecturas y escrituras de configuración.</a:t>
                      </a:r>
                      <a:endParaRPr lang="es-ES" sz="1100" dirty="0"/>
                    </a:p>
                  </a:txBody>
                  <a:tcPr marL="68580" marR="68580" marT="34290" marB="34290"/>
                </a:tc>
              </a:tr>
              <a:tr h="548640">
                <a:tc>
                  <a:txBody>
                    <a:bodyPr/>
                    <a:lstStyle/>
                    <a:p>
                      <a:r>
                        <a:rPr lang="es-ES" sz="1400" dirty="0" smtClean="0"/>
                        <a:t>DEVSEL#</a:t>
                      </a:r>
                      <a:endParaRPr lang="es-ES" sz="1400" dirty="0"/>
                    </a:p>
                  </a:txBody>
                  <a:tcPr marL="68580" marR="68580" marT="34290" marB="34290"/>
                </a:tc>
                <a:tc>
                  <a:txBody>
                    <a:bodyPr/>
                    <a:lstStyle/>
                    <a:p>
                      <a:r>
                        <a:rPr lang="es-ES" sz="1400" dirty="0" smtClean="0"/>
                        <a:t>In</a:t>
                      </a:r>
                      <a:endParaRPr lang="es-ES" sz="1400" dirty="0"/>
                    </a:p>
                  </a:txBody>
                  <a:tcPr marL="68580" marR="68580" marT="34290" marB="34290"/>
                </a:tc>
                <a:tc>
                  <a:txBody>
                    <a:bodyPr/>
                    <a:lstStyle/>
                    <a:p>
                      <a:pPr algn="just"/>
                      <a:r>
                        <a:rPr lang="es-ES" sz="1100" dirty="0" smtClean="0"/>
                        <a:t>Selector de</a:t>
                      </a:r>
                      <a:r>
                        <a:rPr lang="es-ES" sz="1100" baseline="0" dirty="0" smtClean="0"/>
                        <a:t> dispositivo (</a:t>
                      </a:r>
                      <a:r>
                        <a:rPr lang="es-ES" sz="1100" baseline="0" dirty="0" err="1" smtClean="0"/>
                        <a:t>Device</a:t>
                      </a:r>
                      <a:r>
                        <a:rPr lang="es-ES" sz="1100" baseline="0" dirty="0" smtClean="0"/>
                        <a:t> </a:t>
                      </a:r>
                      <a:r>
                        <a:rPr lang="es-ES" sz="1100" baseline="0" dirty="0" err="1" smtClean="0"/>
                        <a:t>Select</a:t>
                      </a:r>
                      <a:r>
                        <a:rPr lang="es-ES" sz="1100" baseline="0" dirty="0" smtClean="0"/>
                        <a:t>). Activada por el dispositivo seleccionado cuando ha reconocido su dirección. Indica al maestro actual si se ha seleccionado un dispositivo.</a:t>
                      </a:r>
                      <a:endParaRPr lang="es-ES" sz="1100" dirty="0"/>
                    </a:p>
                  </a:txBody>
                  <a:tcPr marL="68580" marR="68580" marT="34290" marB="34290"/>
                </a:tc>
              </a:tr>
              <a:tr h="305532">
                <a:tc gridSpan="3">
                  <a:txBody>
                    <a:bodyPr/>
                    <a:lstStyle/>
                    <a:p>
                      <a:pPr algn="ctr"/>
                      <a:r>
                        <a:rPr lang="es-ES" sz="1400" dirty="0" smtClean="0"/>
                        <a:t>Terminales de Arbitraje</a:t>
                      </a:r>
                      <a:endParaRPr lang="es-ES" sz="1400" dirty="0"/>
                    </a:p>
                  </a:txBody>
                  <a:tcPr marL="68580" marR="68580" marT="34290" marB="34290"/>
                </a:tc>
                <a:tc hMerge="1">
                  <a:txBody>
                    <a:bodyPr/>
                    <a:lstStyle/>
                    <a:p>
                      <a:endParaRPr lang="es-ES"/>
                    </a:p>
                  </a:txBody>
                  <a:tcPr/>
                </a:tc>
                <a:tc hMerge="1">
                  <a:txBody>
                    <a:bodyPr/>
                    <a:lstStyle/>
                    <a:p>
                      <a:endParaRPr lang="es-ES"/>
                    </a:p>
                  </a:txBody>
                  <a:tcPr/>
                </a:tc>
              </a:tr>
              <a:tr h="388620">
                <a:tc>
                  <a:txBody>
                    <a:bodyPr/>
                    <a:lstStyle/>
                    <a:p>
                      <a:r>
                        <a:rPr lang="es-ES" sz="1400" dirty="0" smtClean="0"/>
                        <a:t>REQ#</a:t>
                      </a:r>
                      <a:endParaRPr lang="es-ES" sz="1400" dirty="0"/>
                    </a:p>
                  </a:txBody>
                  <a:tcPr marL="68580" marR="68580" marT="34290" marB="34290"/>
                </a:tc>
                <a:tc>
                  <a:txBody>
                    <a:bodyPr/>
                    <a:lstStyle/>
                    <a:p>
                      <a:r>
                        <a:rPr lang="es-ES" sz="1400" dirty="0" smtClean="0"/>
                        <a:t>t/s</a:t>
                      </a:r>
                      <a:endParaRPr lang="es-ES" sz="1400" dirty="0"/>
                    </a:p>
                  </a:txBody>
                  <a:tcPr marL="68580" marR="68580" marT="34290" marB="34290"/>
                </a:tc>
                <a:tc>
                  <a:txBody>
                    <a:bodyPr/>
                    <a:lstStyle/>
                    <a:p>
                      <a:pPr algn="just"/>
                      <a:r>
                        <a:rPr lang="es-ES" sz="1100" dirty="0" smtClean="0"/>
                        <a:t>Indica</a:t>
                      </a:r>
                      <a:r>
                        <a:rPr lang="es-ES" sz="1100" baseline="0" dirty="0" smtClean="0"/>
                        <a:t> al árbitro que el dispositivo correspondiente solicita utilizar el bus. Es una línea punto a punto específica para cada dispositivo.</a:t>
                      </a:r>
                      <a:endParaRPr lang="es-ES" sz="1100" dirty="0"/>
                    </a:p>
                  </a:txBody>
                  <a:tcPr marL="68580" marR="68580" marT="34290" marB="34290"/>
                </a:tc>
              </a:tr>
              <a:tr h="388620">
                <a:tc>
                  <a:txBody>
                    <a:bodyPr/>
                    <a:lstStyle/>
                    <a:p>
                      <a:r>
                        <a:rPr lang="es-ES" sz="1400" dirty="0" smtClean="0"/>
                        <a:t>GNT#</a:t>
                      </a:r>
                      <a:endParaRPr lang="es-ES" sz="1400" dirty="0"/>
                    </a:p>
                  </a:txBody>
                  <a:tcPr marL="68580" marR="68580" marT="34290" marB="34290"/>
                </a:tc>
                <a:tc>
                  <a:txBody>
                    <a:bodyPr/>
                    <a:lstStyle/>
                    <a:p>
                      <a:r>
                        <a:rPr lang="es-ES" sz="1400" dirty="0" smtClean="0"/>
                        <a:t>t/s</a:t>
                      </a:r>
                      <a:endParaRPr lang="es-ES" sz="1400" dirty="0"/>
                    </a:p>
                  </a:txBody>
                  <a:tcPr marL="68580" marR="68580" marT="34290" marB="34290"/>
                </a:tc>
                <a:tc>
                  <a:txBody>
                    <a:bodyPr/>
                    <a:lstStyle/>
                    <a:p>
                      <a:pPr algn="just"/>
                      <a:r>
                        <a:rPr lang="es-ES" sz="1100" dirty="0" smtClean="0"/>
                        <a:t>Indica al dispositivo que el árbitro</a:t>
                      </a:r>
                      <a:r>
                        <a:rPr lang="es-ES" sz="1100" baseline="0" dirty="0" smtClean="0"/>
                        <a:t> le ha cedido el acceso al bus. Es una línea punto a punto específica para cada dispositivo.</a:t>
                      </a:r>
                      <a:endParaRPr lang="es-ES" sz="1100" dirty="0"/>
                    </a:p>
                  </a:txBody>
                  <a:tcPr marL="68580" marR="68580" marT="34290" marB="34290"/>
                </a:tc>
              </a:tr>
            </a:tbl>
          </a:graphicData>
        </a:graphic>
      </p:graphicFrame>
    </p:spTree>
    <p:extLst>
      <p:ext uri="{BB962C8B-B14F-4D97-AF65-F5344CB8AC3E}">
        <p14:creationId xmlns="" xmlns:p14="http://schemas.microsoft.com/office/powerpoint/2010/main" val="265990890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09600" y="609600"/>
            <a:ext cx="7886700" cy="508548"/>
          </a:xfrm>
        </p:spPr>
        <p:txBody>
          <a:bodyPr>
            <a:normAutofit fontScale="90000"/>
          </a:bodyPr>
          <a:lstStyle/>
          <a:p>
            <a:pPr algn="ctr"/>
            <a:r>
              <a:rPr lang="es-ES" dirty="0" smtClean="0"/>
              <a:t>Líneas Obligatorias del Bus PCI(3)</a:t>
            </a:r>
            <a:endParaRPr lang="es-ES" dirty="0"/>
          </a:p>
        </p:txBody>
      </p:sp>
      <p:graphicFrame>
        <p:nvGraphicFramePr>
          <p:cNvPr id="5" name="Tabla 4"/>
          <p:cNvGraphicFramePr>
            <a:graphicFrameLocks noGrp="1"/>
          </p:cNvGraphicFramePr>
          <p:nvPr>
            <p:extLst/>
          </p:nvPr>
        </p:nvGraphicFramePr>
        <p:xfrm>
          <a:off x="457200" y="1639638"/>
          <a:ext cx="8305800" cy="2094161"/>
        </p:xfrm>
        <a:graphic>
          <a:graphicData uri="http://schemas.openxmlformats.org/drawingml/2006/table">
            <a:tbl>
              <a:tblPr firstRow="1" bandRow="1">
                <a:tableStyleId>{5C22544A-7EE6-4342-B048-85BDC9FD1C3A}</a:tableStyleId>
              </a:tblPr>
              <a:tblGrid>
                <a:gridCol w="1665173"/>
                <a:gridCol w="641994"/>
                <a:gridCol w="5998633"/>
              </a:tblGrid>
              <a:tr h="570898">
                <a:tc>
                  <a:txBody>
                    <a:bodyPr/>
                    <a:lstStyle/>
                    <a:p>
                      <a:r>
                        <a:rPr lang="es-ES" sz="1400" dirty="0" smtClean="0"/>
                        <a:t>Denominación</a:t>
                      </a:r>
                      <a:endParaRPr lang="es-ES" sz="1400" dirty="0"/>
                    </a:p>
                  </a:txBody>
                  <a:tcPr marL="68580" marR="68580" marT="34290" marB="34290"/>
                </a:tc>
                <a:tc>
                  <a:txBody>
                    <a:bodyPr/>
                    <a:lstStyle/>
                    <a:p>
                      <a:r>
                        <a:rPr lang="es-ES" sz="1400" dirty="0" smtClean="0"/>
                        <a:t>Tipo</a:t>
                      </a:r>
                      <a:endParaRPr lang="es-ES" sz="1400" dirty="0"/>
                    </a:p>
                  </a:txBody>
                  <a:tcPr marL="68580" marR="68580" marT="34290" marB="34290"/>
                </a:tc>
                <a:tc>
                  <a:txBody>
                    <a:bodyPr/>
                    <a:lstStyle/>
                    <a:p>
                      <a:pPr algn="ctr"/>
                      <a:r>
                        <a:rPr lang="es-ES" sz="1400" dirty="0" smtClean="0"/>
                        <a:t>Descripción</a:t>
                      </a:r>
                      <a:endParaRPr lang="es-ES" sz="1400" dirty="0"/>
                    </a:p>
                  </a:txBody>
                  <a:tcPr marL="68580" marR="68580" marT="34290" marB="34290"/>
                </a:tc>
              </a:tr>
              <a:tr h="363345">
                <a:tc gridSpan="3">
                  <a:txBody>
                    <a:bodyPr/>
                    <a:lstStyle/>
                    <a:p>
                      <a:pPr algn="ctr"/>
                      <a:r>
                        <a:rPr lang="es-ES" sz="1400" dirty="0" smtClean="0"/>
                        <a:t>Terminales</a:t>
                      </a:r>
                      <a:r>
                        <a:rPr lang="es-ES" sz="1400" baseline="0" dirty="0" smtClean="0"/>
                        <a:t> para Señales de Error</a:t>
                      </a:r>
                      <a:endParaRPr lang="es-ES" sz="1400" dirty="0"/>
                    </a:p>
                  </a:txBody>
                  <a:tcPr marL="68580" marR="68580" marT="34290" marB="34290"/>
                </a:tc>
                <a:tc hMerge="1">
                  <a:txBody>
                    <a:bodyPr/>
                    <a:lstStyle/>
                    <a:p>
                      <a:endParaRPr lang="es-ES"/>
                    </a:p>
                  </a:txBody>
                  <a:tcPr/>
                </a:tc>
                <a:tc hMerge="1">
                  <a:txBody>
                    <a:bodyPr/>
                    <a:lstStyle/>
                    <a:p>
                      <a:endParaRPr lang="es-ES"/>
                    </a:p>
                  </a:txBody>
                  <a:tcPr/>
                </a:tc>
              </a:tr>
              <a:tr h="679639">
                <a:tc>
                  <a:txBody>
                    <a:bodyPr/>
                    <a:lstStyle/>
                    <a:p>
                      <a:r>
                        <a:rPr lang="es-ES" sz="1400" dirty="0" smtClean="0"/>
                        <a:t>PERR#</a:t>
                      </a:r>
                      <a:endParaRPr lang="es-ES" sz="1400" dirty="0"/>
                    </a:p>
                  </a:txBody>
                  <a:tcPr marL="68580" marR="68580" marT="34290" marB="34290"/>
                </a:tc>
                <a:tc>
                  <a:txBody>
                    <a:bodyPr/>
                    <a:lstStyle/>
                    <a:p>
                      <a:r>
                        <a:rPr lang="es-ES" sz="1400" dirty="0" smtClean="0"/>
                        <a:t>s/t/s</a:t>
                      </a:r>
                      <a:endParaRPr lang="es-ES" sz="1400" dirty="0"/>
                    </a:p>
                  </a:txBody>
                  <a:tcPr marL="68580" marR="68580" marT="34290" marB="34290"/>
                </a:tc>
                <a:tc>
                  <a:txBody>
                    <a:bodyPr/>
                    <a:lstStyle/>
                    <a:p>
                      <a:pPr algn="just"/>
                      <a:r>
                        <a:rPr lang="es-ES" sz="1100" dirty="0" smtClean="0"/>
                        <a:t>Error de paridad. Indica que</a:t>
                      </a:r>
                      <a:r>
                        <a:rPr lang="es-ES" sz="1100" baseline="0" dirty="0" smtClean="0"/>
                        <a:t> se ha detectado un error de paridad en los datos por parte del dispositivo en el caso de una escritura, o por parte del maestro en el caso de una lectura.</a:t>
                      </a:r>
                      <a:endParaRPr lang="es-ES" sz="1100" dirty="0"/>
                    </a:p>
                  </a:txBody>
                  <a:tcPr marL="68580" marR="68580" marT="34290" marB="34290"/>
                </a:tc>
              </a:tr>
              <a:tr h="480279">
                <a:tc>
                  <a:txBody>
                    <a:bodyPr/>
                    <a:lstStyle/>
                    <a:p>
                      <a:r>
                        <a:rPr lang="es-ES" sz="1400" dirty="0" smtClean="0"/>
                        <a:t>SERR#</a:t>
                      </a:r>
                      <a:endParaRPr lang="es-ES" sz="1400" dirty="0"/>
                    </a:p>
                  </a:txBody>
                  <a:tcPr marL="68580" marR="68580" marT="34290" marB="34290"/>
                </a:tc>
                <a:tc>
                  <a:txBody>
                    <a:bodyPr/>
                    <a:lstStyle/>
                    <a:p>
                      <a:r>
                        <a:rPr lang="es-ES" sz="1400" dirty="0" smtClean="0"/>
                        <a:t>o/d</a:t>
                      </a:r>
                      <a:endParaRPr lang="es-ES" sz="1400" dirty="0"/>
                    </a:p>
                  </a:txBody>
                  <a:tcPr marL="68580" marR="68580" marT="34290" marB="34290"/>
                </a:tc>
                <a:tc>
                  <a:txBody>
                    <a:bodyPr/>
                    <a:lstStyle/>
                    <a:p>
                      <a:pPr algn="just"/>
                      <a:r>
                        <a:rPr lang="es-ES" sz="1100" dirty="0" smtClean="0"/>
                        <a:t>Error del sistema. La puede activar cualquier dispositivo para comunicar</a:t>
                      </a:r>
                      <a:r>
                        <a:rPr lang="es-ES" sz="1100" baseline="0" dirty="0" smtClean="0"/>
                        <a:t> errores de paridad en la dirección u otro tipo de errores distintos de paridad.</a:t>
                      </a:r>
                      <a:endParaRPr lang="es-ES" sz="1100" dirty="0"/>
                    </a:p>
                  </a:txBody>
                  <a:tcPr marL="68580" marR="68580" marT="34290" marB="34290"/>
                </a:tc>
              </a:tr>
            </a:tbl>
          </a:graphicData>
        </a:graphic>
      </p:graphicFrame>
      <p:sp>
        <p:nvSpPr>
          <p:cNvPr id="2" name="CuadroTexto 1"/>
          <p:cNvSpPr txBox="1"/>
          <p:nvPr/>
        </p:nvSpPr>
        <p:spPr>
          <a:xfrm>
            <a:off x="838200" y="3810000"/>
            <a:ext cx="4443212" cy="2839239"/>
          </a:xfrm>
          <a:prstGeom prst="rect">
            <a:avLst/>
          </a:prstGeom>
          <a:noFill/>
        </p:spPr>
        <p:txBody>
          <a:bodyPr wrap="square" rtlCol="0">
            <a:spAutoFit/>
          </a:bodyPr>
          <a:lstStyle/>
          <a:p>
            <a:pPr marL="214313" indent="-214313" algn="just">
              <a:buFontTx/>
              <a:buChar char="-"/>
            </a:pPr>
            <a:r>
              <a:rPr lang="es-ES" sz="1500" b="1" dirty="0"/>
              <a:t>in: Señal de entrada.</a:t>
            </a:r>
          </a:p>
          <a:p>
            <a:pPr marL="214313" indent="-214313" algn="just">
              <a:buFontTx/>
              <a:buChar char="-"/>
            </a:pPr>
            <a:r>
              <a:rPr lang="es-ES" sz="1500" b="1" dirty="0" err="1"/>
              <a:t>out</a:t>
            </a:r>
            <a:r>
              <a:rPr lang="es-ES" sz="1500" b="1" dirty="0"/>
              <a:t>: Señal de salida.</a:t>
            </a:r>
          </a:p>
          <a:p>
            <a:pPr marL="214313" indent="-214313" algn="just">
              <a:buFontTx/>
              <a:buChar char="-"/>
            </a:pPr>
            <a:r>
              <a:rPr lang="es-ES" sz="1500" b="1" dirty="0"/>
              <a:t>t/s: Señal de E/S, bidireccional, </a:t>
            </a:r>
            <a:r>
              <a:rPr lang="es-ES" sz="1500" b="1" dirty="0" err="1"/>
              <a:t>tri</a:t>
            </a:r>
            <a:r>
              <a:rPr lang="es-ES" sz="1500" b="1" dirty="0"/>
              <a:t>-estado.</a:t>
            </a:r>
          </a:p>
          <a:p>
            <a:pPr marL="214313" indent="-214313" algn="just">
              <a:buFontTx/>
              <a:buChar char="-"/>
            </a:pPr>
            <a:r>
              <a:rPr lang="es-ES" sz="1500" b="1" dirty="0"/>
              <a:t>s/t/s: Señal </a:t>
            </a:r>
            <a:r>
              <a:rPr lang="es-ES" sz="1500" b="1" dirty="0" err="1"/>
              <a:t>tri</a:t>
            </a:r>
            <a:r>
              <a:rPr lang="es-ES" sz="1500" b="1" dirty="0"/>
              <a:t>-estado activada solo por un dispositivo en cada momento.</a:t>
            </a:r>
          </a:p>
          <a:p>
            <a:pPr marL="214313" indent="-214313" algn="just">
              <a:buFontTx/>
              <a:buChar char="-"/>
            </a:pPr>
            <a:r>
              <a:rPr lang="es-ES" sz="1500" b="1" dirty="0"/>
              <a:t>o/d: </a:t>
            </a:r>
            <a:r>
              <a:rPr lang="es-ES" sz="1500" b="1" dirty="0" err="1"/>
              <a:t>Drenador</a:t>
            </a:r>
            <a:r>
              <a:rPr lang="es-ES" sz="1500" b="1" dirty="0"/>
              <a:t> abierto: permite que varios dispositivos lo compartan como en una OR cableada.</a:t>
            </a:r>
          </a:p>
          <a:p>
            <a:pPr marL="214313" indent="-214313" algn="just">
              <a:buFontTx/>
              <a:buChar char="-"/>
            </a:pPr>
            <a:r>
              <a:rPr lang="es-ES" sz="1500" b="1" dirty="0"/>
              <a:t>#: La señal se activa en el nivel inferior de tensión (activa en baja).</a:t>
            </a:r>
          </a:p>
          <a:p>
            <a:endParaRPr lang="es-ES" sz="1350" dirty="0"/>
          </a:p>
        </p:txBody>
      </p:sp>
    </p:spTree>
    <p:extLst>
      <p:ext uri="{BB962C8B-B14F-4D97-AF65-F5344CB8AC3E}">
        <p14:creationId xmlns="" xmlns:p14="http://schemas.microsoft.com/office/powerpoint/2010/main" val="23352072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sz="2800" dirty="0" smtClean="0"/>
              <a:t>Estructura del Bus (Líneas opcionales)</a:t>
            </a:r>
            <a:endParaRPr lang="es-ES" sz="2800" dirty="0"/>
          </a:p>
        </p:txBody>
      </p:sp>
      <p:sp>
        <p:nvSpPr>
          <p:cNvPr id="3" name="Marcador de contenido 2"/>
          <p:cNvSpPr>
            <a:spLocks noGrp="1"/>
          </p:cNvSpPr>
          <p:nvPr>
            <p:ph idx="1"/>
          </p:nvPr>
        </p:nvSpPr>
        <p:spPr>
          <a:xfrm>
            <a:off x="457200" y="1371600"/>
            <a:ext cx="8229600" cy="5248275"/>
          </a:xfrm>
        </p:spPr>
        <p:txBody>
          <a:bodyPr>
            <a:normAutofit/>
          </a:bodyPr>
          <a:lstStyle/>
          <a:p>
            <a:pPr algn="just"/>
            <a:r>
              <a:rPr lang="es-ES" sz="1800" dirty="0"/>
              <a:t>Terminales de Interrupción: Para los dispositivos PCI que deben generar peticiones de servicio.</a:t>
            </a:r>
          </a:p>
          <a:p>
            <a:pPr algn="just"/>
            <a:r>
              <a:rPr lang="es-ES" sz="1800" dirty="0"/>
              <a:t>Terminales de soporte de caché: Necesarios para permitir memorias caché en el bus PCI asociadas a un procesador o a otro dispositivo.</a:t>
            </a:r>
          </a:p>
          <a:p>
            <a:pPr algn="just"/>
            <a:r>
              <a:rPr lang="es-ES" sz="1800" dirty="0"/>
              <a:t>Terminales de ampliación a bus de 64 bits: incluye 32 líneas multiplexadas en el tiempo para direcciones y datos y se combinan con las líneas obligatorias de dirección y datos para construir un bus de direcciones y datos de 64 bits.</a:t>
            </a:r>
          </a:p>
          <a:p>
            <a:pPr algn="just"/>
            <a:r>
              <a:rPr lang="es-ES" sz="1800" dirty="0"/>
              <a:t>Terminales de Test (JTAG/</a:t>
            </a:r>
            <a:r>
              <a:rPr lang="es-ES" sz="1800" dirty="0" err="1"/>
              <a:t>Boundary</a:t>
            </a:r>
            <a:r>
              <a:rPr lang="es-ES" sz="1800" dirty="0"/>
              <a:t> </a:t>
            </a:r>
            <a:r>
              <a:rPr lang="es-ES" sz="1800" dirty="0" err="1"/>
              <a:t>Scan</a:t>
            </a:r>
            <a:r>
              <a:rPr lang="es-ES" sz="1800" dirty="0"/>
              <a:t>): estas señales se ajustan al estándar IEEE 1149.1 para la definición de procedimientos de test.</a:t>
            </a:r>
          </a:p>
        </p:txBody>
      </p:sp>
    </p:spTree>
    <p:extLst>
      <p:ext uri="{BB962C8B-B14F-4D97-AF65-F5344CB8AC3E}">
        <p14:creationId xmlns="" xmlns:p14="http://schemas.microsoft.com/office/powerpoint/2010/main" val="16012739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85800" y="457200"/>
            <a:ext cx="7886700" cy="585821"/>
          </a:xfrm>
        </p:spPr>
        <p:txBody>
          <a:bodyPr/>
          <a:lstStyle/>
          <a:p>
            <a:pPr algn="ctr"/>
            <a:r>
              <a:rPr lang="es-ES" dirty="0" smtClean="0"/>
              <a:t>Líneas Opcionales del Bus PCI (1)</a:t>
            </a:r>
            <a:endParaRPr lang="es-ES" dirty="0"/>
          </a:p>
        </p:txBody>
      </p:sp>
      <p:graphicFrame>
        <p:nvGraphicFramePr>
          <p:cNvPr id="5" name="Tabla 4"/>
          <p:cNvGraphicFramePr>
            <a:graphicFrameLocks noGrp="1"/>
          </p:cNvGraphicFramePr>
          <p:nvPr>
            <p:extLst/>
          </p:nvPr>
        </p:nvGraphicFramePr>
        <p:xfrm>
          <a:off x="628647" y="1447803"/>
          <a:ext cx="7961632" cy="4996744"/>
        </p:xfrm>
        <a:graphic>
          <a:graphicData uri="http://schemas.openxmlformats.org/drawingml/2006/table">
            <a:tbl>
              <a:tblPr firstRow="1" bandRow="1">
                <a:tableStyleId>{5C22544A-7EE6-4342-B048-85BDC9FD1C3A}</a:tableStyleId>
              </a:tblPr>
              <a:tblGrid>
                <a:gridCol w="1657353"/>
                <a:gridCol w="703580"/>
                <a:gridCol w="5600699"/>
              </a:tblGrid>
              <a:tr h="523494">
                <a:tc>
                  <a:txBody>
                    <a:bodyPr/>
                    <a:lstStyle/>
                    <a:p>
                      <a:r>
                        <a:rPr lang="es-ES" sz="1400" dirty="0" smtClean="0"/>
                        <a:t>Denominación</a:t>
                      </a:r>
                      <a:endParaRPr lang="es-ES" sz="1400" dirty="0"/>
                    </a:p>
                  </a:txBody>
                  <a:tcPr marL="68580" marR="68580" marT="34290" marB="34290"/>
                </a:tc>
                <a:tc>
                  <a:txBody>
                    <a:bodyPr/>
                    <a:lstStyle/>
                    <a:p>
                      <a:r>
                        <a:rPr lang="es-ES" sz="1400" dirty="0" smtClean="0"/>
                        <a:t>Tipo</a:t>
                      </a:r>
                      <a:endParaRPr lang="es-ES" sz="1400" dirty="0"/>
                    </a:p>
                  </a:txBody>
                  <a:tcPr marL="68580" marR="68580" marT="34290" marB="34290"/>
                </a:tc>
                <a:tc>
                  <a:txBody>
                    <a:bodyPr/>
                    <a:lstStyle/>
                    <a:p>
                      <a:pPr algn="ctr"/>
                      <a:r>
                        <a:rPr lang="es-ES" sz="1400" dirty="0" smtClean="0"/>
                        <a:t>Descripción</a:t>
                      </a:r>
                      <a:endParaRPr lang="es-ES" sz="1400" dirty="0"/>
                    </a:p>
                  </a:txBody>
                  <a:tcPr marL="68580" marR="68580" marT="34290" marB="34290"/>
                </a:tc>
              </a:tr>
              <a:tr h="297989">
                <a:tc gridSpan="3">
                  <a:txBody>
                    <a:bodyPr/>
                    <a:lstStyle/>
                    <a:p>
                      <a:pPr algn="ctr"/>
                      <a:r>
                        <a:rPr lang="es-ES" sz="1400" dirty="0" smtClean="0"/>
                        <a:t>Terminales de Interrupción</a:t>
                      </a:r>
                      <a:endParaRPr lang="es-ES" sz="1400" dirty="0"/>
                    </a:p>
                  </a:txBody>
                  <a:tcPr marL="68580" marR="68580" marT="34290" marB="34290"/>
                </a:tc>
                <a:tc hMerge="1">
                  <a:txBody>
                    <a:bodyPr/>
                    <a:lstStyle/>
                    <a:p>
                      <a:endParaRPr lang="es-ES"/>
                    </a:p>
                  </a:txBody>
                  <a:tcPr/>
                </a:tc>
                <a:tc hMerge="1">
                  <a:txBody>
                    <a:bodyPr/>
                    <a:lstStyle/>
                    <a:p>
                      <a:endParaRPr lang="es-ES"/>
                    </a:p>
                  </a:txBody>
                  <a:tcPr/>
                </a:tc>
              </a:tr>
              <a:tr h="301404">
                <a:tc>
                  <a:txBody>
                    <a:bodyPr/>
                    <a:lstStyle/>
                    <a:p>
                      <a:r>
                        <a:rPr lang="es-ES" sz="1400" dirty="0" smtClean="0"/>
                        <a:t>INTA#</a:t>
                      </a:r>
                      <a:endParaRPr lang="es-ES" sz="1400" dirty="0"/>
                    </a:p>
                  </a:txBody>
                  <a:tcPr marL="68580" marR="68580" marT="34290" marB="34290"/>
                </a:tc>
                <a:tc>
                  <a:txBody>
                    <a:bodyPr/>
                    <a:lstStyle/>
                    <a:p>
                      <a:r>
                        <a:rPr lang="es-ES" sz="1400" dirty="0" smtClean="0"/>
                        <a:t>o/d</a:t>
                      </a:r>
                      <a:endParaRPr lang="es-ES" sz="1400" dirty="0"/>
                    </a:p>
                  </a:txBody>
                  <a:tcPr marL="68580" marR="68580" marT="34290" marB="34290"/>
                </a:tc>
                <a:tc>
                  <a:txBody>
                    <a:bodyPr/>
                    <a:lstStyle/>
                    <a:p>
                      <a:pPr algn="just"/>
                      <a:r>
                        <a:rPr lang="es-ES" sz="1100" dirty="0" smtClean="0"/>
                        <a:t>Utilizada</a:t>
                      </a:r>
                      <a:r>
                        <a:rPr lang="es-ES" sz="1100" baseline="0" dirty="0" smtClean="0"/>
                        <a:t> para pedir una interrupción.</a:t>
                      </a:r>
                      <a:endParaRPr lang="es-ES" sz="1100" dirty="0"/>
                    </a:p>
                  </a:txBody>
                  <a:tcPr marL="68580" marR="68580" marT="34290" marB="34290"/>
                </a:tc>
              </a:tr>
              <a:tr h="426849">
                <a:tc>
                  <a:txBody>
                    <a:bodyPr/>
                    <a:lstStyle/>
                    <a:p>
                      <a:r>
                        <a:rPr lang="es-ES" sz="1400" dirty="0" smtClean="0"/>
                        <a:t>INTB#</a:t>
                      </a:r>
                      <a:endParaRPr lang="es-ES" sz="1400" dirty="0"/>
                    </a:p>
                  </a:txBody>
                  <a:tcPr marL="68580" marR="68580" marT="34290" marB="34290"/>
                </a:tc>
                <a:tc>
                  <a:txBody>
                    <a:bodyPr/>
                    <a:lstStyle/>
                    <a:p>
                      <a:r>
                        <a:rPr lang="es-ES" sz="1400" smtClean="0"/>
                        <a:t>o/d</a:t>
                      </a:r>
                      <a:endParaRPr lang="es-ES" sz="1400" dirty="0"/>
                    </a:p>
                  </a:txBody>
                  <a:tcPr marL="68580" marR="68580" marT="34290" marB="3429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100" dirty="0" smtClean="0"/>
                        <a:t>Utilizada</a:t>
                      </a:r>
                      <a:r>
                        <a:rPr lang="es-ES" sz="1100" baseline="0" dirty="0" smtClean="0"/>
                        <a:t> para pedir una interrupción; solo tiene significado en un dispositivo multifunción.</a:t>
                      </a:r>
                      <a:endParaRPr lang="es-ES" sz="1100" dirty="0" smtClean="0"/>
                    </a:p>
                  </a:txBody>
                  <a:tcPr marL="68580" marR="68580" marT="34290" marB="34290"/>
                </a:tc>
              </a:tr>
              <a:tr h="426849">
                <a:tc>
                  <a:txBody>
                    <a:bodyPr/>
                    <a:lstStyle/>
                    <a:p>
                      <a:pPr algn="just"/>
                      <a:r>
                        <a:rPr lang="es-ES" sz="1400" dirty="0" smtClean="0"/>
                        <a:t>INTC#</a:t>
                      </a:r>
                      <a:endParaRPr lang="es-ES" sz="1400" dirty="0"/>
                    </a:p>
                  </a:txBody>
                  <a:tcPr marL="68580" marR="68580" marT="34290" marB="34290"/>
                </a:tc>
                <a:tc>
                  <a:txBody>
                    <a:bodyPr/>
                    <a:lstStyle/>
                    <a:p>
                      <a:r>
                        <a:rPr lang="es-ES" sz="1400" smtClean="0"/>
                        <a:t>o/d</a:t>
                      </a:r>
                      <a:endParaRPr lang="es-ES" sz="1400" dirty="0"/>
                    </a:p>
                  </a:txBody>
                  <a:tcPr marL="68580" marR="68580" marT="34290" marB="3429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100" dirty="0" smtClean="0"/>
                        <a:t>Utilizada</a:t>
                      </a:r>
                      <a:r>
                        <a:rPr lang="es-ES" sz="1100" baseline="0" dirty="0" smtClean="0"/>
                        <a:t> para pedir una interrupción; solo tiene significado en un dispositivo multifunción.</a:t>
                      </a:r>
                      <a:endParaRPr lang="es-ES" sz="1100" dirty="0" smtClean="0"/>
                    </a:p>
                  </a:txBody>
                  <a:tcPr marL="68580" marR="68580" marT="34290" marB="34290"/>
                </a:tc>
              </a:tr>
              <a:tr h="426849">
                <a:tc>
                  <a:txBody>
                    <a:bodyPr/>
                    <a:lstStyle/>
                    <a:p>
                      <a:r>
                        <a:rPr lang="es-ES" sz="1400" dirty="0" smtClean="0"/>
                        <a:t>INTD#</a:t>
                      </a:r>
                      <a:endParaRPr lang="es-ES" sz="1400" dirty="0"/>
                    </a:p>
                  </a:txBody>
                  <a:tcPr marL="68580" marR="68580" marT="34290" marB="34290"/>
                </a:tc>
                <a:tc>
                  <a:txBody>
                    <a:bodyPr/>
                    <a:lstStyle/>
                    <a:p>
                      <a:r>
                        <a:rPr lang="es-ES" sz="1400" dirty="0" smtClean="0"/>
                        <a:t>o/d</a:t>
                      </a:r>
                      <a:endParaRPr lang="es-ES" sz="1400" dirty="0"/>
                    </a:p>
                  </a:txBody>
                  <a:tcPr marL="68580" marR="68580" marT="34290" marB="34290"/>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s-ES" sz="1100" dirty="0" smtClean="0"/>
                        <a:t>Utilizada</a:t>
                      </a:r>
                      <a:r>
                        <a:rPr lang="es-ES" sz="1100" baseline="0" dirty="0" smtClean="0"/>
                        <a:t> para pedir una interrupción; solo tiene significado en un dispositivo multifunción.</a:t>
                      </a:r>
                      <a:endParaRPr lang="es-ES" sz="1100" dirty="0" smtClean="0"/>
                    </a:p>
                  </a:txBody>
                  <a:tcPr marL="68580" marR="68580" marT="34290" marB="34290"/>
                </a:tc>
              </a:tr>
              <a:tr h="297989">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400" dirty="0" smtClean="0"/>
                        <a:t>Terminales de Soporte</a:t>
                      </a:r>
                      <a:r>
                        <a:rPr lang="es-ES" sz="1400" baseline="0" dirty="0" smtClean="0"/>
                        <a:t> de Caché</a:t>
                      </a:r>
                      <a:endParaRPr lang="es-ES" sz="1400" dirty="0" smtClean="0"/>
                    </a:p>
                  </a:txBody>
                  <a:tcPr marL="68580" marR="68580" marT="34290" marB="34290"/>
                </a:tc>
                <a:tc hMerge="1">
                  <a:txBody>
                    <a:bodyPr/>
                    <a:lstStyle/>
                    <a:p>
                      <a:endParaRPr lang="es-ES"/>
                    </a:p>
                  </a:txBody>
                  <a:tcPr/>
                </a:tc>
                <a:tc hMerge="1">
                  <a:txBody>
                    <a:bodyPr/>
                    <a:lstStyle/>
                    <a:p>
                      <a:endParaRPr lang="es-ES"/>
                    </a:p>
                  </a:txBody>
                  <a:tcPr/>
                </a:tc>
              </a:tr>
              <a:tr h="45906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SBO#</a:t>
                      </a:r>
                    </a:p>
                  </a:txBody>
                  <a:tcPr marL="68580" marR="68580" marT="34290" marB="34290"/>
                </a:tc>
                <a:tc>
                  <a:txBody>
                    <a:bodyPr/>
                    <a:lstStyle/>
                    <a:p>
                      <a:r>
                        <a:rPr lang="es-ES" sz="1200" dirty="0" smtClean="0"/>
                        <a:t>In/</a:t>
                      </a:r>
                      <a:r>
                        <a:rPr lang="es-ES" sz="1200" dirty="0" err="1" smtClean="0"/>
                        <a:t>out</a:t>
                      </a:r>
                      <a:endParaRPr lang="es-ES" sz="1200" dirty="0"/>
                    </a:p>
                  </a:txBody>
                  <a:tcPr marL="68580" marR="68580" marT="34290" marB="34290"/>
                </a:tc>
                <a:tc>
                  <a:txBody>
                    <a:bodyPr/>
                    <a:lstStyle/>
                    <a:p>
                      <a:pPr algn="just"/>
                      <a:r>
                        <a:rPr lang="es-ES" sz="1100" dirty="0" smtClean="0"/>
                        <a:t>(</a:t>
                      </a:r>
                      <a:r>
                        <a:rPr lang="es-ES" sz="1100" dirty="0" err="1" smtClean="0"/>
                        <a:t>Snoop</a:t>
                      </a:r>
                      <a:r>
                        <a:rPr lang="es-ES" sz="1100" dirty="0" smtClean="0"/>
                        <a:t> </a:t>
                      </a:r>
                      <a:r>
                        <a:rPr lang="es-ES" sz="1100" dirty="0" err="1" smtClean="0"/>
                        <a:t>Backoff</a:t>
                      </a:r>
                      <a:r>
                        <a:rPr lang="es-ES" sz="1100" dirty="0" smtClean="0"/>
                        <a:t>). Indica un acceso</a:t>
                      </a:r>
                      <a:r>
                        <a:rPr lang="es-ES" sz="1100" baseline="0" dirty="0" smtClean="0"/>
                        <a:t> a una línea de caché modificada.</a:t>
                      </a:r>
                      <a:endParaRPr lang="es-ES" sz="1100" dirty="0"/>
                    </a:p>
                  </a:txBody>
                  <a:tcPr marL="68580" marR="68580" marT="34290" marB="34290"/>
                </a:tc>
              </a:tr>
              <a:tr h="459064">
                <a:tc>
                  <a:txBody>
                    <a:bodyPr/>
                    <a:lstStyle/>
                    <a:p>
                      <a:pPr algn="just"/>
                      <a:r>
                        <a:rPr lang="es-ES" sz="1400" dirty="0" smtClean="0"/>
                        <a:t>SBDONE</a:t>
                      </a:r>
                      <a:endParaRPr lang="es-E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In/</a:t>
                      </a:r>
                      <a:r>
                        <a:rPr lang="es-ES" sz="1200" dirty="0" err="1" smtClean="0"/>
                        <a:t>out</a:t>
                      </a:r>
                      <a:endParaRPr lang="es-ES" sz="1200" dirty="0" smtClean="0"/>
                    </a:p>
                  </a:txBody>
                  <a:tcPr marL="68580" marR="68580" marT="34290" marB="34290"/>
                </a:tc>
                <a:tc>
                  <a:txBody>
                    <a:bodyPr/>
                    <a:lstStyle/>
                    <a:p>
                      <a:r>
                        <a:rPr lang="es-ES" sz="1100" dirty="0" smtClean="0"/>
                        <a:t>(</a:t>
                      </a:r>
                      <a:r>
                        <a:rPr lang="es-ES" sz="1100" dirty="0" err="1" smtClean="0"/>
                        <a:t>Snoop</a:t>
                      </a:r>
                      <a:r>
                        <a:rPr lang="es-ES" sz="1100" dirty="0" smtClean="0"/>
                        <a:t> Done).</a:t>
                      </a:r>
                      <a:r>
                        <a:rPr lang="es-ES" sz="1100" baseline="0" dirty="0" smtClean="0"/>
                        <a:t> Indica el estado del módulo de sondeo del bus (</a:t>
                      </a:r>
                      <a:r>
                        <a:rPr lang="es-ES" sz="1100" baseline="0" dirty="0" err="1" smtClean="0"/>
                        <a:t>snoop</a:t>
                      </a:r>
                      <a:r>
                        <a:rPr lang="es-ES" sz="1100" baseline="0" dirty="0" smtClean="0"/>
                        <a:t>) en el acceso actual a caché. Se activa cuando el sondeo ha terminado.</a:t>
                      </a:r>
                      <a:endParaRPr lang="es-ES" sz="1100" dirty="0"/>
                    </a:p>
                  </a:txBody>
                  <a:tcPr marL="68580" marR="68580" marT="34290" marB="34290"/>
                </a:tc>
              </a:tr>
              <a:tr h="297989">
                <a:tc gridSpan="3">
                  <a:txBody>
                    <a:bodyPr/>
                    <a:lstStyle/>
                    <a:p>
                      <a:pPr algn="ctr"/>
                      <a:r>
                        <a:rPr lang="es-ES" sz="1400" dirty="0" smtClean="0"/>
                        <a:t>Terminales de extensión a bus de 64 bits</a:t>
                      </a:r>
                      <a:endParaRPr lang="es-ES" sz="1400" dirty="0"/>
                    </a:p>
                  </a:txBody>
                  <a:tcPr marL="68580" marR="68580" marT="34290" marB="34290"/>
                </a:tc>
                <a:tc hMerge="1">
                  <a:txBody>
                    <a:bodyPr/>
                    <a:lstStyle/>
                    <a:p>
                      <a:endParaRPr lang="es-ES"/>
                    </a:p>
                  </a:txBody>
                  <a:tcPr/>
                </a:tc>
                <a:tc hMerge="1">
                  <a:txBody>
                    <a:bodyPr/>
                    <a:lstStyle/>
                    <a:p>
                      <a:endParaRPr lang="es-ES"/>
                    </a:p>
                  </a:txBody>
                  <a:tcPr/>
                </a:tc>
              </a:tr>
              <a:tr h="297989">
                <a:tc>
                  <a:txBody>
                    <a:bodyPr/>
                    <a:lstStyle/>
                    <a:p>
                      <a:pPr algn="just"/>
                      <a:r>
                        <a:rPr lang="es-ES" sz="1400" dirty="0" smtClean="0"/>
                        <a:t>AD[63:32]</a:t>
                      </a:r>
                      <a:endParaRPr lang="es-E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t/s</a:t>
                      </a:r>
                    </a:p>
                  </a:txBody>
                  <a:tcPr marL="68580" marR="68580" marT="34290" marB="34290"/>
                </a:tc>
                <a:tc>
                  <a:txBody>
                    <a:bodyPr/>
                    <a:lstStyle/>
                    <a:p>
                      <a:r>
                        <a:rPr lang="es-ES" sz="1100" dirty="0" smtClean="0"/>
                        <a:t>Líneas</a:t>
                      </a:r>
                      <a:r>
                        <a:rPr lang="es-ES" sz="1100" baseline="0" dirty="0" smtClean="0"/>
                        <a:t> multiplexadas de direcciones y datos para ampliar el bus a 64 bits.</a:t>
                      </a:r>
                      <a:endParaRPr lang="es-ES" sz="1100" dirty="0"/>
                    </a:p>
                  </a:txBody>
                  <a:tcPr marL="68580" marR="68580" marT="34290" marB="34290"/>
                </a:tc>
              </a:tr>
              <a:tr h="781215">
                <a:tc>
                  <a:txBody>
                    <a:bodyPr/>
                    <a:lstStyle/>
                    <a:p>
                      <a:pPr algn="just"/>
                      <a:r>
                        <a:rPr lang="es-ES" sz="1400" dirty="0" smtClean="0"/>
                        <a:t>C/BE[7:4]</a:t>
                      </a:r>
                      <a:endParaRPr lang="es-E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dirty="0" smtClean="0"/>
                        <a:t>t/s</a:t>
                      </a:r>
                    </a:p>
                  </a:txBody>
                  <a:tcPr marL="68580" marR="68580" marT="34290" marB="34290"/>
                </a:tc>
                <a:tc>
                  <a:txBody>
                    <a:bodyPr/>
                    <a:lstStyle/>
                    <a:p>
                      <a:r>
                        <a:rPr lang="es-ES" sz="1100" dirty="0" smtClean="0"/>
                        <a:t>Líneas multiplexadas</a:t>
                      </a:r>
                      <a:r>
                        <a:rPr lang="es-ES" sz="1100" baseline="0" dirty="0" smtClean="0"/>
                        <a:t> de órdenes y habilitación de byte. Durante la fase de dirección, las líneas proporcionan las órdenes adicionales del bus. Durante la fase de datos, las líneas indican cuál de los cuatro bytes del bus ampliado contiene datos válidos.</a:t>
                      </a:r>
                      <a:endParaRPr lang="es-ES" sz="1100" dirty="0"/>
                    </a:p>
                  </a:txBody>
                  <a:tcPr marL="68580" marR="68580" marT="34290" marB="34290"/>
                </a:tc>
              </a:tr>
            </a:tbl>
          </a:graphicData>
        </a:graphic>
      </p:graphicFrame>
    </p:spTree>
    <p:extLst>
      <p:ext uri="{BB962C8B-B14F-4D97-AF65-F5344CB8AC3E}">
        <p14:creationId xmlns="" xmlns:p14="http://schemas.microsoft.com/office/powerpoint/2010/main" val="97301578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a:xfrm>
            <a:off x="685800" y="457200"/>
            <a:ext cx="7886700" cy="585821"/>
          </a:xfrm>
        </p:spPr>
        <p:txBody>
          <a:bodyPr/>
          <a:lstStyle/>
          <a:p>
            <a:pPr algn="ctr"/>
            <a:r>
              <a:rPr lang="es-ES" dirty="0" smtClean="0"/>
              <a:t>Líneas Opcionales del Bus PCI (2)</a:t>
            </a:r>
            <a:endParaRPr lang="es-ES" dirty="0"/>
          </a:p>
        </p:txBody>
      </p:sp>
      <p:graphicFrame>
        <p:nvGraphicFramePr>
          <p:cNvPr id="5" name="Tabla 4"/>
          <p:cNvGraphicFramePr>
            <a:graphicFrameLocks noGrp="1"/>
          </p:cNvGraphicFramePr>
          <p:nvPr>
            <p:extLst/>
          </p:nvPr>
        </p:nvGraphicFramePr>
        <p:xfrm>
          <a:off x="628649" y="1716915"/>
          <a:ext cx="7886700" cy="4320540"/>
        </p:xfrm>
        <a:graphic>
          <a:graphicData uri="http://schemas.openxmlformats.org/drawingml/2006/table">
            <a:tbl>
              <a:tblPr firstRow="1" bandRow="1">
                <a:tableStyleId>{5C22544A-7EE6-4342-B048-85BDC9FD1C3A}</a:tableStyleId>
              </a:tblPr>
              <a:tblGrid>
                <a:gridCol w="1657351"/>
                <a:gridCol w="685800"/>
                <a:gridCol w="5543549"/>
              </a:tblGrid>
              <a:tr h="480060">
                <a:tc>
                  <a:txBody>
                    <a:bodyPr/>
                    <a:lstStyle/>
                    <a:p>
                      <a:r>
                        <a:rPr lang="es-ES" sz="1400" dirty="0" smtClean="0"/>
                        <a:t>Denominación</a:t>
                      </a:r>
                      <a:endParaRPr lang="es-ES" sz="1400" dirty="0"/>
                    </a:p>
                  </a:txBody>
                  <a:tcPr marL="68580" marR="68580" marT="34290" marB="34290"/>
                </a:tc>
                <a:tc>
                  <a:txBody>
                    <a:bodyPr/>
                    <a:lstStyle/>
                    <a:p>
                      <a:r>
                        <a:rPr lang="es-ES" sz="1400" dirty="0" smtClean="0"/>
                        <a:t>Tipo</a:t>
                      </a:r>
                      <a:endParaRPr lang="es-ES" sz="1400" dirty="0"/>
                    </a:p>
                  </a:txBody>
                  <a:tcPr marL="68580" marR="68580" marT="34290" marB="34290"/>
                </a:tc>
                <a:tc>
                  <a:txBody>
                    <a:bodyPr/>
                    <a:lstStyle/>
                    <a:p>
                      <a:pPr algn="ctr"/>
                      <a:r>
                        <a:rPr lang="es-ES" sz="1400" dirty="0" smtClean="0"/>
                        <a:t>Descripción</a:t>
                      </a:r>
                      <a:endParaRPr lang="es-ES" sz="1400" dirty="0"/>
                    </a:p>
                  </a:txBody>
                  <a:tcPr marL="68580" marR="68580" marT="34290" marB="34290"/>
                </a:tc>
              </a:tr>
              <a:tr h="277588">
                <a:tc gridSpan="3">
                  <a:txBody>
                    <a:bodyPr/>
                    <a:lstStyle/>
                    <a:p>
                      <a:pPr algn="ctr"/>
                      <a:r>
                        <a:rPr lang="es-ES" sz="1400" dirty="0" smtClean="0"/>
                        <a:t>Terminales</a:t>
                      </a:r>
                      <a:r>
                        <a:rPr lang="es-ES" sz="1400" baseline="0" dirty="0" smtClean="0"/>
                        <a:t> de extensión a bus de 64 bits (continuación)</a:t>
                      </a:r>
                      <a:endParaRPr lang="es-ES" sz="1400" dirty="0"/>
                    </a:p>
                  </a:txBody>
                  <a:tcPr marL="68580" marR="68580" marT="34290" marB="34290"/>
                </a:tc>
                <a:tc hMerge="1">
                  <a:txBody>
                    <a:bodyPr/>
                    <a:lstStyle/>
                    <a:p>
                      <a:endParaRPr lang="es-ES"/>
                    </a:p>
                  </a:txBody>
                  <a:tcPr/>
                </a:tc>
                <a:tc hMerge="1">
                  <a:txBody>
                    <a:bodyPr/>
                    <a:lstStyle/>
                    <a:p>
                      <a:endParaRPr lang="es-ES"/>
                    </a:p>
                  </a:txBody>
                  <a:tcPr/>
                </a:tc>
              </a:tr>
              <a:tr h="274320">
                <a:tc>
                  <a:txBody>
                    <a:bodyPr/>
                    <a:lstStyle/>
                    <a:p>
                      <a:r>
                        <a:rPr lang="es-ES" sz="1400" dirty="0" smtClean="0"/>
                        <a:t>REQ64#</a:t>
                      </a:r>
                      <a:endParaRPr lang="es-ES" sz="1400" dirty="0"/>
                    </a:p>
                  </a:txBody>
                  <a:tcPr marL="68580" marR="68580" marT="34290" marB="34290"/>
                </a:tc>
                <a:tc>
                  <a:txBody>
                    <a:bodyPr/>
                    <a:lstStyle/>
                    <a:p>
                      <a:r>
                        <a:rPr lang="es-ES" sz="1400" smtClean="0"/>
                        <a:t>s/t/s</a:t>
                      </a:r>
                      <a:endParaRPr lang="es-ES" sz="1400" dirty="0"/>
                    </a:p>
                  </a:txBody>
                  <a:tcPr marL="68580" marR="68580" marT="34290" marB="34290"/>
                </a:tc>
                <a:tc>
                  <a:txBody>
                    <a:bodyPr/>
                    <a:lstStyle/>
                    <a:p>
                      <a:pPr algn="just"/>
                      <a:r>
                        <a:rPr lang="es-ES" sz="1100" dirty="0" smtClean="0"/>
                        <a:t>Utilizada</a:t>
                      </a:r>
                      <a:r>
                        <a:rPr lang="es-ES" sz="1100" baseline="0" dirty="0" smtClean="0"/>
                        <a:t> para pedir una transferencia de 64 bits.</a:t>
                      </a:r>
                      <a:endParaRPr lang="es-ES" sz="1100" dirty="0"/>
                    </a:p>
                  </a:txBody>
                  <a:tcPr marL="68580" marR="68580" marT="34290" marB="34290"/>
                </a:tc>
              </a:tr>
              <a:tr h="388620">
                <a:tc>
                  <a:txBody>
                    <a:bodyPr/>
                    <a:lstStyle/>
                    <a:p>
                      <a:r>
                        <a:rPr lang="es-ES" sz="1400" dirty="0" smtClean="0"/>
                        <a:t>ACK64#</a:t>
                      </a:r>
                      <a:endParaRPr lang="es-ES" sz="1400" dirty="0"/>
                    </a:p>
                  </a:txBody>
                  <a:tcPr marL="68580" marR="68580" marT="34290" marB="34290"/>
                </a:tc>
                <a:tc>
                  <a:txBody>
                    <a:bodyPr/>
                    <a:lstStyle/>
                    <a:p>
                      <a:r>
                        <a:rPr lang="es-ES" sz="1400" smtClean="0"/>
                        <a:t>s/t/s</a:t>
                      </a:r>
                      <a:endParaRPr lang="es-ES" sz="1400" dirty="0"/>
                    </a:p>
                  </a:txBody>
                  <a:tcPr marL="68580" marR="68580" marT="34290" marB="34290"/>
                </a:tc>
                <a:tc>
                  <a:txBody>
                    <a:bodyPr/>
                    <a:lstStyle/>
                    <a:p>
                      <a:pPr algn="just"/>
                      <a:r>
                        <a:rPr lang="es-ES" sz="1100" dirty="0" smtClean="0"/>
                        <a:t>Indica</a:t>
                      </a:r>
                      <a:r>
                        <a:rPr lang="es-ES" sz="1100" baseline="0" dirty="0" smtClean="0"/>
                        <a:t> que el dispositivo seleccionado está dispuesto para realizar una transferencia de 64 bits.</a:t>
                      </a:r>
                      <a:endParaRPr lang="es-ES" sz="1100" dirty="0"/>
                    </a:p>
                  </a:txBody>
                  <a:tcPr marL="68580" marR="68580" marT="34290" marB="34290"/>
                </a:tc>
              </a:tr>
              <a:tr h="388620">
                <a:tc>
                  <a:txBody>
                    <a:bodyPr/>
                    <a:lstStyle/>
                    <a:p>
                      <a:pPr algn="just"/>
                      <a:r>
                        <a:rPr lang="es-ES" sz="1400" dirty="0" smtClean="0"/>
                        <a:t>PAR64</a:t>
                      </a:r>
                      <a:endParaRPr lang="es-ES" sz="1400" dirty="0"/>
                    </a:p>
                  </a:txBody>
                  <a:tcPr marL="68580" marR="68580" marT="34290" marB="34290"/>
                </a:tc>
                <a:tc>
                  <a:txBody>
                    <a:bodyPr/>
                    <a:lstStyle/>
                    <a:p>
                      <a:r>
                        <a:rPr lang="es-ES" sz="1400" dirty="0" smtClean="0"/>
                        <a:t>t/s</a:t>
                      </a:r>
                      <a:endParaRPr lang="es-ES" sz="1400" dirty="0"/>
                    </a:p>
                  </a:txBody>
                  <a:tcPr marL="68580" marR="68580" marT="34290" marB="34290"/>
                </a:tc>
                <a:tc>
                  <a:txBody>
                    <a:bodyPr/>
                    <a:lstStyle/>
                    <a:p>
                      <a:pPr algn="just"/>
                      <a:r>
                        <a:rPr lang="es-ES" sz="1100" dirty="0" smtClean="0"/>
                        <a:t>Proporciona</a:t>
                      </a:r>
                      <a:r>
                        <a:rPr lang="es-ES" sz="1100" baseline="0" dirty="0" smtClean="0"/>
                        <a:t> paridad par para las líneas ampliadas AD y para C/BE un ciclo de reloj después.</a:t>
                      </a:r>
                      <a:endParaRPr lang="es-ES" sz="1100" dirty="0"/>
                    </a:p>
                  </a:txBody>
                  <a:tcPr marL="68580" marR="68580" marT="34290" marB="34290"/>
                </a:tc>
              </a:tr>
              <a:tr h="277588">
                <a:tc gridSpan="3">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s-ES" sz="1400" dirty="0" smtClean="0"/>
                        <a:t>Terminales de test (JTAG/ </a:t>
                      </a:r>
                      <a:r>
                        <a:rPr lang="es-ES" sz="1400" dirty="0" err="1" smtClean="0"/>
                        <a:t>Boundary</a:t>
                      </a:r>
                      <a:r>
                        <a:rPr lang="es-ES" sz="1400" dirty="0" smtClean="0"/>
                        <a:t> </a:t>
                      </a:r>
                      <a:r>
                        <a:rPr lang="es-ES" sz="1400" dirty="0" err="1" smtClean="0"/>
                        <a:t>Scan</a:t>
                      </a:r>
                      <a:r>
                        <a:rPr lang="es-ES" sz="1400" dirty="0" smtClean="0"/>
                        <a:t>)</a:t>
                      </a:r>
                    </a:p>
                  </a:txBody>
                  <a:tcPr marL="68580" marR="68580" marT="34290" marB="34290"/>
                </a:tc>
                <a:tc hMerge="1">
                  <a:txBody>
                    <a:bodyPr/>
                    <a:lstStyle/>
                    <a:p>
                      <a:endParaRPr lang="es-ES"/>
                    </a:p>
                  </a:txBody>
                  <a:tcPr/>
                </a:tc>
                <a:tc hMerge="1">
                  <a:txBody>
                    <a:bodyPr/>
                    <a:lstStyle/>
                    <a:p>
                      <a:endParaRPr lang="es-ES"/>
                    </a:p>
                  </a:txBody>
                  <a:tcPr/>
                </a:tc>
              </a:tr>
              <a:tr h="38862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400" dirty="0" smtClean="0"/>
                        <a:t>TCK</a:t>
                      </a:r>
                    </a:p>
                  </a:txBody>
                  <a:tcPr marL="68580" marR="68580" marT="34290" marB="34290"/>
                </a:tc>
                <a:tc>
                  <a:txBody>
                    <a:bodyPr/>
                    <a:lstStyle/>
                    <a:p>
                      <a:r>
                        <a:rPr lang="es-ES" sz="1400" dirty="0" smtClean="0"/>
                        <a:t>in</a:t>
                      </a:r>
                      <a:endParaRPr lang="es-ES" sz="1400" dirty="0"/>
                    </a:p>
                  </a:txBody>
                  <a:tcPr marL="68580" marR="68580" marT="34290" marB="34290"/>
                </a:tc>
                <a:tc>
                  <a:txBody>
                    <a:bodyPr/>
                    <a:lstStyle/>
                    <a:p>
                      <a:pPr algn="just"/>
                      <a:r>
                        <a:rPr lang="es-ES" sz="1100" dirty="0" smtClean="0"/>
                        <a:t>Reloj</a:t>
                      </a:r>
                      <a:r>
                        <a:rPr lang="es-ES" sz="1100" baseline="0" dirty="0" smtClean="0"/>
                        <a:t> de test. Utilizado para sincronizar la entrada y salida de la información de estado y los datos de test del dispositivo testeado (mediante </a:t>
                      </a:r>
                      <a:r>
                        <a:rPr lang="es-ES" sz="1100" baseline="0" dirty="0" err="1" smtClean="0"/>
                        <a:t>Boundary</a:t>
                      </a:r>
                      <a:r>
                        <a:rPr lang="es-ES" sz="1100" baseline="0" dirty="0" smtClean="0"/>
                        <a:t> </a:t>
                      </a:r>
                      <a:r>
                        <a:rPr lang="es-ES" sz="1100" baseline="0" dirty="0" err="1" smtClean="0"/>
                        <a:t>Scan</a:t>
                      </a:r>
                      <a:r>
                        <a:rPr lang="es-ES" sz="1100" baseline="0" dirty="0" smtClean="0"/>
                        <a:t>).</a:t>
                      </a:r>
                      <a:endParaRPr lang="es-ES" sz="1100" dirty="0"/>
                    </a:p>
                  </a:txBody>
                  <a:tcPr marL="68580" marR="68580" marT="34290" marB="34290"/>
                </a:tc>
              </a:tr>
              <a:tr h="388620">
                <a:tc>
                  <a:txBody>
                    <a:bodyPr/>
                    <a:lstStyle/>
                    <a:p>
                      <a:pPr algn="just"/>
                      <a:r>
                        <a:rPr lang="es-ES" sz="1400" dirty="0" smtClean="0"/>
                        <a:t>TDI</a:t>
                      </a:r>
                      <a:endParaRPr lang="es-ES" sz="1400" dirty="0"/>
                    </a:p>
                  </a:txBody>
                  <a:tcPr marL="68580" marR="68580" marT="34290" marB="34290"/>
                </a:tc>
                <a:tc>
                  <a:txBody>
                    <a:bodyPr/>
                    <a:lstStyle/>
                    <a:p>
                      <a:r>
                        <a:rPr lang="es-ES" sz="1400" dirty="0" smtClean="0"/>
                        <a:t>in</a:t>
                      </a:r>
                      <a:endParaRPr lang="es-ES" sz="1400" dirty="0"/>
                    </a:p>
                  </a:txBody>
                  <a:tcPr marL="68580" marR="68580" marT="34290" marB="34290"/>
                </a:tc>
                <a:tc>
                  <a:txBody>
                    <a:bodyPr/>
                    <a:lstStyle/>
                    <a:p>
                      <a:r>
                        <a:rPr lang="es-ES" sz="1100" dirty="0" smtClean="0"/>
                        <a:t>Entrada de test. Utilizada</a:t>
                      </a:r>
                      <a:r>
                        <a:rPr lang="es-ES" sz="1100" baseline="0" dirty="0" smtClean="0"/>
                        <a:t> para introducir bit a bit los datos y las instrucciones de test en el dispositivo a testear.</a:t>
                      </a:r>
                      <a:endParaRPr lang="es-ES" sz="1100" dirty="0"/>
                    </a:p>
                  </a:txBody>
                  <a:tcPr marL="68580" marR="68580" marT="34290" marB="34290"/>
                </a:tc>
              </a:tr>
              <a:tr h="388620">
                <a:tc>
                  <a:txBody>
                    <a:bodyPr/>
                    <a:lstStyle/>
                    <a:p>
                      <a:pPr algn="just"/>
                      <a:r>
                        <a:rPr lang="es-ES" sz="1400" dirty="0" smtClean="0"/>
                        <a:t>TDO</a:t>
                      </a:r>
                      <a:endParaRPr lang="es-ES" sz="1400" dirty="0"/>
                    </a:p>
                  </a:txBody>
                  <a:tcPr marL="68580" marR="68580" marT="34290" marB="34290"/>
                </a:tc>
                <a:tc>
                  <a:txBody>
                    <a:bodyPr/>
                    <a:lstStyle/>
                    <a:p>
                      <a:r>
                        <a:rPr lang="es-ES" sz="1400" dirty="0" err="1" smtClean="0"/>
                        <a:t>out</a:t>
                      </a:r>
                      <a:endParaRPr lang="es-ES" sz="1400" dirty="0"/>
                    </a:p>
                  </a:txBody>
                  <a:tcPr marL="68580" marR="68580" marT="34290" marB="34290"/>
                </a:tc>
                <a:tc>
                  <a:txBody>
                    <a:bodyPr/>
                    <a:lstStyle/>
                    <a:p>
                      <a:r>
                        <a:rPr lang="es-ES" sz="1100" dirty="0" smtClean="0"/>
                        <a:t>Salida de test. Utilizada</a:t>
                      </a:r>
                      <a:r>
                        <a:rPr lang="es-ES" sz="1100" baseline="0" dirty="0" smtClean="0"/>
                        <a:t> para obtener bit a bit los datos y las instrucciones de test desde el dispositivo testeado.</a:t>
                      </a:r>
                      <a:endParaRPr lang="es-ES" sz="1100" dirty="0"/>
                    </a:p>
                  </a:txBody>
                  <a:tcPr marL="68580" marR="68580" marT="34290" marB="34290"/>
                </a:tc>
              </a:tr>
              <a:tr h="388620">
                <a:tc>
                  <a:txBody>
                    <a:bodyPr/>
                    <a:lstStyle/>
                    <a:p>
                      <a:pPr algn="just"/>
                      <a:r>
                        <a:rPr lang="es-ES" sz="1400" dirty="0" smtClean="0"/>
                        <a:t>TMS</a:t>
                      </a:r>
                      <a:endParaRPr lang="es-ES" sz="1400" dirty="0"/>
                    </a:p>
                  </a:txBody>
                  <a:tcPr marL="68580" marR="68580" marT="34290" marB="34290"/>
                </a:tc>
                <a:tc>
                  <a:txBody>
                    <a:bodyPr/>
                    <a:lstStyle/>
                    <a:p>
                      <a:r>
                        <a:rPr lang="es-ES" sz="1400" dirty="0" smtClean="0"/>
                        <a:t>in</a:t>
                      </a:r>
                      <a:endParaRPr lang="es-ES" sz="1400" dirty="0"/>
                    </a:p>
                  </a:txBody>
                  <a:tcPr marL="68580" marR="68580" marT="34290" marB="3429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100" dirty="0" smtClean="0"/>
                        <a:t>Selector de modo de test. Utilizado</a:t>
                      </a:r>
                      <a:r>
                        <a:rPr lang="es-ES" sz="1100" baseline="0" dirty="0" smtClean="0"/>
                        <a:t> para establecer el estado del controlador del puerto de acceso para el test.</a:t>
                      </a:r>
                      <a:endParaRPr lang="es-ES" sz="1100" dirty="0" smtClean="0"/>
                    </a:p>
                  </a:txBody>
                  <a:tcPr marL="68580" marR="68580" marT="34290" marB="34290"/>
                </a:tc>
              </a:tr>
              <a:tr h="388620">
                <a:tc>
                  <a:txBody>
                    <a:bodyPr/>
                    <a:lstStyle/>
                    <a:p>
                      <a:pPr algn="just"/>
                      <a:r>
                        <a:rPr lang="es-ES" sz="1400" dirty="0" smtClean="0"/>
                        <a:t>TRS#</a:t>
                      </a:r>
                      <a:endParaRPr lang="es-ES" sz="1400" dirty="0"/>
                    </a:p>
                  </a:txBody>
                  <a:tcPr marL="68580" marR="68580" marT="34290" marB="34290"/>
                </a:tc>
                <a:tc>
                  <a:txBody>
                    <a:bodyPr/>
                    <a:lstStyle/>
                    <a:p>
                      <a:r>
                        <a:rPr lang="es-ES" sz="1400" dirty="0" smtClean="0"/>
                        <a:t>in</a:t>
                      </a:r>
                      <a:endParaRPr lang="es-ES" sz="1400" dirty="0"/>
                    </a:p>
                  </a:txBody>
                  <a:tcPr marL="68580" marR="68580" marT="34290" marB="34290"/>
                </a:tc>
                <a:tc>
                  <a:txBody>
                    <a:bodyPr/>
                    <a:lstStyle/>
                    <a:p>
                      <a:r>
                        <a:rPr lang="es-ES" sz="1100" dirty="0" smtClean="0"/>
                        <a:t>Inicio de test (Test </a:t>
                      </a:r>
                      <a:r>
                        <a:rPr lang="es-ES" sz="1100" dirty="0" err="1" smtClean="0"/>
                        <a:t>Reset</a:t>
                      </a:r>
                      <a:r>
                        <a:rPr lang="es-ES" sz="1100" dirty="0" smtClean="0"/>
                        <a:t>).</a:t>
                      </a:r>
                      <a:r>
                        <a:rPr lang="es-ES" sz="1100" baseline="0" dirty="0" smtClean="0"/>
                        <a:t> Utilizada para iniciar el controlador del puerto de acceso para el test.</a:t>
                      </a:r>
                      <a:endParaRPr lang="es-ES" sz="1100" dirty="0"/>
                    </a:p>
                  </a:txBody>
                  <a:tcPr marL="68580" marR="68580" marT="34290" marB="34290"/>
                </a:tc>
              </a:tr>
            </a:tbl>
          </a:graphicData>
        </a:graphic>
      </p:graphicFrame>
    </p:spTree>
    <p:extLst>
      <p:ext uri="{BB962C8B-B14F-4D97-AF65-F5344CB8AC3E}">
        <p14:creationId xmlns="" xmlns:p14="http://schemas.microsoft.com/office/powerpoint/2010/main" val="30588982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Órdenes del PCI (1)</a:t>
            </a:r>
            <a:endParaRPr lang="es-ES" dirty="0"/>
          </a:p>
        </p:txBody>
      </p:sp>
      <p:sp>
        <p:nvSpPr>
          <p:cNvPr id="3" name="Marcador de contenido 2"/>
          <p:cNvSpPr>
            <a:spLocks noGrp="1"/>
          </p:cNvSpPr>
          <p:nvPr>
            <p:ph idx="1"/>
          </p:nvPr>
        </p:nvSpPr>
        <p:spPr>
          <a:xfrm>
            <a:off x="628650" y="1648668"/>
            <a:ext cx="7886700" cy="1289778"/>
          </a:xfrm>
        </p:spPr>
        <p:txBody>
          <a:bodyPr/>
          <a:lstStyle/>
          <a:p>
            <a:pPr algn="just"/>
            <a:r>
              <a:rPr lang="es-ES" sz="1500" dirty="0"/>
              <a:t>Reconocimiento de interrupción: es una orden de lectura proporcionada por el dispositivo que actúa como controlador de interrupciones en el bus PCI.</a:t>
            </a:r>
          </a:p>
          <a:p>
            <a:pPr algn="just"/>
            <a:r>
              <a:rPr lang="es-ES" sz="1500" dirty="0"/>
              <a:t>Ciclo Especial: Se utiliza para iniciar la difusión de un mensaje a uno o más destinos.</a:t>
            </a:r>
          </a:p>
          <a:p>
            <a:pPr marL="0" indent="0" algn="just">
              <a:buNone/>
            </a:pPr>
            <a:endParaRPr lang="es-ES" sz="1500" dirty="0"/>
          </a:p>
        </p:txBody>
      </p:sp>
      <p:sp>
        <p:nvSpPr>
          <p:cNvPr id="4" name="Abrir llave 3"/>
          <p:cNvSpPr/>
          <p:nvPr/>
        </p:nvSpPr>
        <p:spPr>
          <a:xfrm>
            <a:off x="3419341" y="4064089"/>
            <a:ext cx="473299" cy="1977397"/>
          </a:xfrm>
          <a:prstGeom prst="leftBrace">
            <a:avLst>
              <a:gd name="adj1" fmla="val 21939"/>
              <a:gd name="adj2" fmla="val 422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5" name="Abrir llave 4"/>
          <p:cNvSpPr/>
          <p:nvPr/>
        </p:nvSpPr>
        <p:spPr>
          <a:xfrm>
            <a:off x="3419340" y="2938446"/>
            <a:ext cx="473299" cy="962227"/>
          </a:xfrm>
          <a:prstGeom prst="leftBrace">
            <a:avLst>
              <a:gd name="adj1" fmla="val 21939"/>
              <a:gd name="adj2" fmla="val 4225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CuadroTexto 5"/>
          <p:cNvSpPr txBox="1"/>
          <p:nvPr/>
        </p:nvSpPr>
        <p:spPr>
          <a:xfrm>
            <a:off x="628650" y="4125578"/>
            <a:ext cx="2790691" cy="1915909"/>
          </a:xfrm>
          <a:prstGeom prst="rect">
            <a:avLst/>
          </a:prstGeom>
          <a:noFill/>
        </p:spPr>
        <p:txBody>
          <a:bodyPr wrap="square" rtlCol="0">
            <a:spAutoFit/>
          </a:bodyPr>
          <a:lstStyle/>
          <a:p>
            <a:pPr marL="285750" indent="-285750" algn="just">
              <a:lnSpc>
                <a:spcPts val="1800"/>
              </a:lnSpc>
              <a:buFont typeface="Wingdings" panose="05000000000000000000" pitchFamily="2" charset="2"/>
              <a:buChar char="v"/>
            </a:pPr>
            <a:r>
              <a:rPr lang="es-ES" sz="1500" b="1" dirty="0"/>
              <a:t>Lectura en memoria	         </a:t>
            </a:r>
          </a:p>
          <a:p>
            <a:pPr marL="285750" indent="-285750" algn="just">
              <a:lnSpc>
                <a:spcPts val="1800"/>
              </a:lnSpc>
              <a:buFont typeface="Wingdings" panose="05000000000000000000" pitchFamily="2" charset="2"/>
              <a:buChar char="v"/>
            </a:pPr>
            <a:r>
              <a:rPr lang="es-ES" sz="1500" b="1" dirty="0"/>
              <a:t>Lectura de Línea de memoria</a:t>
            </a:r>
          </a:p>
          <a:p>
            <a:pPr marL="285750" indent="-285750" algn="just">
              <a:lnSpc>
                <a:spcPts val="1800"/>
              </a:lnSpc>
              <a:buFont typeface="Wingdings" panose="05000000000000000000" pitchFamily="2" charset="2"/>
              <a:buChar char="v"/>
            </a:pPr>
            <a:r>
              <a:rPr lang="es-ES" sz="1500" b="1" dirty="0"/>
              <a:t>Lectura múltiple de memoria</a:t>
            </a:r>
          </a:p>
          <a:p>
            <a:pPr marL="285750" indent="-285750" algn="just">
              <a:lnSpc>
                <a:spcPts val="1800"/>
              </a:lnSpc>
              <a:buFont typeface="Wingdings" panose="05000000000000000000" pitchFamily="2" charset="2"/>
              <a:buChar char="v"/>
            </a:pPr>
            <a:r>
              <a:rPr lang="es-ES" sz="1500" b="1" dirty="0"/>
              <a:t>Escritura en memoria</a:t>
            </a:r>
          </a:p>
          <a:p>
            <a:endParaRPr lang="es-ES" sz="1350" dirty="0"/>
          </a:p>
        </p:txBody>
      </p:sp>
      <p:sp>
        <p:nvSpPr>
          <p:cNvPr id="7" name="CuadroTexto 6"/>
          <p:cNvSpPr txBox="1"/>
          <p:nvPr/>
        </p:nvSpPr>
        <p:spPr>
          <a:xfrm>
            <a:off x="3892639" y="4125578"/>
            <a:ext cx="4269347" cy="1938992"/>
          </a:xfrm>
          <a:prstGeom prst="rect">
            <a:avLst/>
          </a:prstGeom>
          <a:noFill/>
        </p:spPr>
        <p:txBody>
          <a:bodyPr wrap="square" rtlCol="0">
            <a:spAutoFit/>
          </a:bodyPr>
          <a:lstStyle/>
          <a:p>
            <a:pPr algn="just"/>
            <a:r>
              <a:rPr lang="es-ES" sz="1500" b="1" dirty="0"/>
              <a:t>Se utilizan para especificar </a:t>
            </a:r>
            <a:r>
              <a:rPr lang="es-ES" sz="1500" b="1" dirty="0" smtClean="0"/>
              <a:t>la transferencia </a:t>
            </a:r>
            <a:r>
              <a:rPr lang="es-ES" sz="1500" b="1" dirty="0"/>
              <a:t>de una secuencia de </a:t>
            </a:r>
            <a:r>
              <a:rPr lang="es-ES" sz="1500" b="1" dirty="0" smtClean="0"/>
              <a:t>datos, utilizando </a:t>
            </a:r>
            <a:r>
              <a:rPr lang="es-ES" sz="1500" b="1" dirty="0"/>
              <a:t>uno o más ciclos del </a:t>
            </a:r>
            <a:r>
              <a:rPr lang="es-ES" sz="1500" b="1" dirty="0" smtClean="0"/>
              <a:t>reloj. </a:t>
            </a:r>
          </a:p>
          <a:p>
            <a:pPr algn="just"/>
            <a:r>
              <a:rPr lang="es-ES" sz="1500" b="1" dirty="0" smtClean="0"/>
              <a:t>La </a:t>
            </a:r>
            <a:r>
              <a:rPr lang="es-ES" sz="1500" b="1" dirty="0"/>
              <a:t>orden de escritura en memoria se utiliza para transferir datos a memoria en uno o más ciclos de datos.</a:t>
            </a:r>
          </a:p>
        </p:txBody>
      </p:sp>
      <p:sp>
        <p:nvSpPr>
          <p:cNvPr id="8" name="CuadroTexto 7"/>
          <p:cNvSpPr txBox="1"/>
          <p:nvPr/>
        </p:nvSpPr>
        <p:spPr>
          <a:xfrm>
            <a:off x="804795" y="3033005"/>
            <a:ext cx="2438400" cy="1061829"/>
          </a:xfrm>
          <a:prstGeom prst="rect">
            <a:avLst/>
          </a:prstGeom>
          <a:noFill/>
        </p:spPr>
        <p:txBody>
          <a:bodyPr wrap="square" rtlCol="0">
            <a:spAutoFit/>
          </a:bodyPr>
          <a:lstStyle/>
          <a:p>
            <a:pPr marL="285750" indent="-285750">
              <a:lnSpc>
                <a:spcPts val="1800"/>
              </a:lnSpc>
              <a:buFont typeface="Wingdings" panose="05000000000000000000" pitchFamily="2" charset="2"/>
              <a:buChar char="v"/>
            </a:pPr>
            <a:r>
              <a:rPr lang="es-ES" sz="1500" b="1" dirty="0"/>
              <a:t>Lectura de E/S		</a:t>
            </a:r>
          </a:p>
          <a:p>
            <a:pPr marL="285750" indent="-285750">
              <a:lnSpc>
                <a:spcPts val="1800"/>
              </a:lnSpc>
              <a:buFont typeface="Wingdings" panose="05000000000000000000" pitchFamily="2" charset="2"/>
              <a:buChar char="v"/>
            </a:pPr>
            <a:r>
              <a:rPr lang="es-ES" sz="1500" b="1" dirty="0"/>
              <a:t>Escritura en E/S</a:t>
            </a:r>
          </a:p>
          <a:p>
            <a:endParaRPr lang="es-ES" dirty="0"/>
          </a:p>
        </p:txBody>
      </p:sp>
      <p:sp>
        <p:nvSpPr>
          <p:cNvPr id="9" name="CuadroTexto 8"/>
          <p:cNvSpPr txBox="1"/>
          <p:nvPr/>
        </p:nvSpPr>
        <p:spPr>
          <a:xfrm>
            <a:off x="3892639" y="3033005"/>
            <a:ext cx="4032161" cy="1015663"/>
          </a:xfrm>
          <a:prstGeom prst="rect">
            <a:avLst/>
          </a:prstGeom>
          <a:noFill/>
        </p:spPr>
        <p:txBody>
          <a:bodyPr wrap="square" rtlCol="0">
            <a:spAutoFit/>
          </a:bodyPr>
          <a:lstStyle/>
          <a:p>
            <a:pPr algn="just"/>
            <a:r>
              <a:rPr lang="es-VE" sz="1500" b="1" dirty="0"/>
              <a:t>Se utilizan para intercambiar datos entre el módulo que inicia la transferencia y un controlador de E/S.</a:t>
            </a:r>
            <a:endParaRPr lang="es-ES" sz="1500" b="1" dirty="0"/>
          </a:p>
        </p:txBody>
      </p:sp>
    </p:spTree>
    <p:extLst>
      <p:ext uri="{BB962C8B-B14F-4D97-AF65-F5344CB8AC3E}">
        <p14:creationId xmlns="" xmlns:p14="http://schemas.microsoft.com/office/powerpoint/2010/main" val="25514558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ES" dirty="0" smtClean="0"/>
              <a:t>Órdenes del PCI (2)</a:t>
            </a:r>
            <a:endParaRPr lang="es-ES" dirty="0"/>
          </a:p>
        </p:txBody>
      </p:sp>
      <p:sp>
        <p:nvSpPr>
          <p:cNvPr id="7" name="Marcador de contenido 6"/>
          <p:cNvSpPr>
            <a:spLocks noGrp="1"/>
          </p:cNvSpPr>
          <p:nvPr>
            <p:ph idx="1"/>
          </p:nvPr>
        </p:nvSpPr>
        <p:spPr>
          <a:xfrm>
            <a:off x="663890" y="3505201"/>
            <a:ext cx="7810232" cy="1523999"/>
          </a:xfrm>
        </p:spPr>
        <p:txBody>
          <a:bodyPr>
            <a:normAutofit/>
          </a:bodyPr>
          <a:lstStyle/>
          <a:p>
            <a:r>
              <a:rPr lang="es-ES" sz="1500" dirty="0" smtClean="0"/>
              <a:t>Escritura en invalidación de memoria: transfiere datos a memoria en uno o más ciclos.</a:t>
            </a:r>
          </a:p>
          <a:p>
            <a:r>
              <a:rPr lang="es-ES" sz="1500" dirty="0" smtClean="0"/>
              <a:t>Ciclo </a:t>
            </a:r>
            <a:r>
              <a:rPr lang="es-ES" sz="1500" dirty="0"/>
              <a:t>de dirección dual: es utilizado por el dispositivo que inicia la transferencia para indicar que está utilizando direcciones de 64 bits.</a:t>
            </a:r>
          </a:p>
        </p:txBody>
      </p:sp>
      <p:sp>
        <p:nvSpPr>
          <p:cNvPr id="4" name="CuadroTexto 3"/>
          <p:cNvSpPr txBox="1"/>
          <p:nvPr/>
        </p:nvSpPr>
        <p:spPr>
          <a:xfrm>
            <a:off x="859665" y="2125266"/>
            <a:ext cx="2521040" cy="1015663"/>
          </a:xfrm>
          <a:prstGeom prst="rect">
            <a:avLst/>
          </a:prstGeom>
          <a:noFill/>
        </p:spPr>
        <p:txBody>
          <a:bodyPr wrap="square" rtlCol="0">
            <a:spAutoFit/>
          </a:bodyPr>
          <a:lstStyle/>
          <a:p>
            <a:pPr marL="285750" indent="-285750">
              <a:lnSpc>
                <a:spcPts val="1800"/>
              </a:lnSpc>
              <a:buFont typeface="Wingdings" panose="05000000000000000000" pitchFamily="2" charset="2"/>
              <a:buChar char="v"/>
            </a:pPr>
            <a:r>
              <a:rPr lang="es-ES" sz="1500" b="1" dirty="0"/>
              <a:t>Lectura de Configuración</a:t>
            </a:r>
          </a:p>
          <a:p>
            <a:pPr marL="285750" indent="-285750">
              <a:lnSpc>
                <a:spcPts val="1800"/>
              </a:lnSpc>
              <a:buFont typeface="Wingdings" panose="05000000000000000000" pitchFamily="2" charset="2"/>
              <a:buChar char="v"/>
            </a:pPr>
            <a:r>
              <a:rPr lang="es-ES" sz="1500" b="1" dirty="0"/>
              <a:t>Escritura de Configuración</a:t>
            </a:r>
          </a:p>
        </p:txBody>
      </p:sp>
      <p:sp>
        <p:nvSpPr>
          <p:cNvPr id="5" name="Abrir llave 4"/>
          <p:cNvSpPr/>
          <p:nvPr/>
        </p:nvSpPr>
        <p:spPr>
          <a:xfrm>
            <a:off x="3200400" y="2019330"/>
            <a:ext cx="598868" cy="1227534"/>
          </a:xfrm>
          <a:prstGeom prst="leftBrace">
            <a:avLst>
              <a:gd name="adj1" fmla="val 8333"/>
              <a:gd name="adj2" fmla="val 40175"/>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sz="1350"/>
          </a:p>
        </p:txBody>
      </p:sp>
      <p:sp>
        <p:nvSpPr>
          <p:cNvPr id="6" name="CuadroTexto 5"/>
          <p:cNvSpPr txBox="1"/>
          <p:nvPr/>
        </p:nvSpPr>
        <p:spPr>
          <a:xfrm>
            <a:off x="3847564" y="2019330"/>
            <a:ext cx="3747752" cy="1246495"/>
          </a:xfrm>
          <a:prstGeom prst="rect">
            <a:avLst/>
          </a:prstGeom>
          <a:noFill/>
        </p:spPr>
        <p:txBody>
          <a:bodyPr wrap="square" rtlCol="0">
            <a:spAutoFit/>
          </a:bodyPr>
          <a:lstStyle/>
          <a:p>
            <a:pPr algn="just"/>
            <a:r>
              <a:rPr lang="es-ES" sz="1500" b="1" dirty="0"/>
              <a:t>Permiten que un dispositivo maestro lea y actualice los parámetros de configuración de un dispositivo conectado al bus PCI.</a:t>
            </a:r>
          </a:p>
        </p:txBody>
      </p:sp>
    </p:spTree>
    <p:extLst>
      <p:ext uri="{BB962C8B-B14F-4D97-AF65-F5344CB8AC3E}">
        <p14:creationId xmlns="" xmlns:p14="http://schemas.microsoft.com/office/powerpoint/2010/main" val="26864473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16667" t="37333" r="37778" b="41334"/>
          <a:stretch>
            <a:fillRect/>
          </a:stretch>
        </p:blipFill>
        <p:spPr bwMode="auto">
          <a:xfrm>
            <a:off x="1600200" y="2438400"/>
            <a:ext cx="6248400" cy="1828800"/>
          </a:xfrm>
          <a:prstGeom prst="rect">
            <a:avLst/>
          </a:prstGeom>
          <a:noFill/>
          <a:ln w="9525">
            <a:noFill/>
            <a:miter lim="800000"/>
            <a:headEnd/>
            <a:tailEnd/>
          </a:ln>
        </p:spPr>
      </p:pic>
      <p:sp>
        <p:nvSpPr>
          <p:cNvPr id="5" name="4 CuadroTexto"/>
          <p:cNvSpPr txBox="1"/>
          <p:nvPr/>
        </p:nvSpPr>
        <p:spPr>
          <a:xfrm>
            <a:off x="990600" y="482025"/>
            <a:ext cx="7543800" cy="584775"/>
          </a:xfrm>
          <a:prstGeom prst="rect">
            <a:avLst/>
          </a:prstGeom>
          <a:noFill/>
        </p:spPr>
        <p:txBody>
          <a:bodyPr wrap="square" rtlCol="0">
            <a:spAutoFit/>
          </a:bodyPr>
          <a:lstStyle/>
          <a:p>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Funcionamiento</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del </a:t>
            </a:r>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Computador</a:t>
            </a:r>
            <a:endPar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609600"/>
            <a:ext cx="7886700" cy="489230"/>
          </a:xfrm>
        </p:spPr>
        <p:txBody>
          <a:bodyPr>
            <a:normAutofit fontScale="90000"/>
          </a:bodyPr>
          <a:lstStyle/>
          <a:p>
            <a:pPr algn="ctr"/>
            <a:r>
              <a:rPr lang="es-ES" dirty="0" smtClean="0"/>
              <a:t>Transferencia de Datos</a:t>
            </a:r>
            <a:endParaRPr lang="es-ES" dirty="0"/>
          </a:p>
        </p:txBody>
      </p:sp>
      <p:pic>
        <p:nvPicPr>
          <p:cNvPr id="5" name="Marcador de contenido 4"/>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3588578" y="1430740"/>
            <a:ext cx="5582718" cy="5410200"/>
          </a:xfrm>
          <a:effectLst>
            <a:glow rad="101600">
              <a:schemeClr val="bg1">
                <a:lumMod val="75000"/>
                <a:alpha val="44000"/>
              </a:schemeClr>
            </a:glow>
          </a:effectLst>
        </p:spPr>
      </p:pic>
      <p:sp>
        <p:nvSpPr>
          <p:cNvPr id="7" name="CuadroTexto 6"/>
          <p:cNvSpPr txBox="1"/>
          <p:nvPr/>
        </p:nvSpPr>
        <p:spPr>
          <a:xfrm>
            <a:off x="152400" y="1828800"/>
            <a:ext cx="3505469" cy="1246495"/>
          </a:xfrm>
          <a:prstGeom prst="rect">
            <a:avLst/>
          </a:prstGeom>
          <a:noFill/>
        </p:spPr>
        <p:txBody>
          <a:bodyPr wrap="square" rtlCol="0">
            <a:spAutoFit/>
          </a:bodyPr>
          <a:lstStyle/>
          <a:p>
            <a:pPr algn="just"/>
            <a:r>
              <a:rPr lang="es-ES" sz="1500" b="1" dirty="0"/>
              <a:t>Toda transferencia de datos en el bus PCI es una transacción única que consta de una fase de direccionamiento y una o más fases de datos. </a:t>
            </a:r>
          </a:p>
        </p:txBody>
      </p:sp>
    </p:spTree>
    <p:extLst>
      <p:ext uri="{BB962C8B-B14F-4D97-AF65-F5344CB8AC3E}">
        <p14:creationId xmlns="" xmlns:p14="http://schemas.microsoft.com/office/powerpoint/2010/main" val="7173336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28650" y="533400"/>
            <a:ext cx="7886700" cy="576162"/>
          </a:xfrm>
        </p:spPr>
        <p:txBody>
          <a:bodyPr/>
          <a:lstStyle/>
          <a:p>
            <a:pPr algn="ctr"/>
            <a:r>
              <a:rPr lang="es-ES" dirty="0" smtClean="0"/>
              <a:t>Arbitraje</a:t>
            </a:r>
            <a:endParaRPr lang="es-ES" dirty="0"/>
          </a:p>
        </p:txBody>
      </p:sp>
      <p:pic>
        <p:nvPicPr>
          <p:cNvPr id="12" name="Marcador de contenido 11"/>
          <p:cNvPicPr>
            <a:picLocks noGrp="1" noChangeAspect="1"/>
          </p:cNvPicPr>
          <p:nvPr>
            <p:ph idx="1"/>
          </p:nvPr>
        </p:nvPicPr>
        <p:blipFill>
          <a:blip r:embed="rId2" cstate="print">
            <a:extLst>
              <a:ext uri="{28A0092B-C50C-407E-A947-70E740481C1C}">
                <a14:useLocalDpi xmlns="" xmlns:a14="http://schemas.microsoft.com/office/drawing/2010/main" val="0"/>
              </a:ext>
            </a:extLst>
          </a:blip>
          <a:stretch>
            <a:fillRect/>
          </a:stretch>
        </p:blipFill>
        <p:spPr>
          <a:xfrm>
            <a:off x="533400" y="2298932"/>
            <a:ext cx="8338331" cy="4487593"/>
          </a:xfrm>
        </p:spPr>
      </p:pic>
      <p:sp>
        <p:nvSpPr>
          <p:cNvPr id="13" name="CuadroTexto 12"/>
          <p:cNvSpPr txBox="1"/>
          <p:nvPr/>
        </p:nvSpPr>
        <p:spPr>
          <a:xfrm>
            <a:off x="1062187" y="1583351"/>
            <a:ext cx="6816464" cy="715581"/>
          </a:xfrm>
          <a:prstGeom prst="rect">
            <a:avLst/>
          </a:prstGeom>
          <a:noFill/>
        </p:spPr>
        <p:txBody>
          <a:bodyPr wrap="square" rtlCol="0">
            <a:spAutoFit/>
          </a:bodyPr>
          <a:lstStyle/>
          <a:p>
            <a:pPr algn="just"/>
            <a:r>
              <a:rPr lang="es-ES" sz="1350" dirty="0"/>
              <a:t>El bus PCI utiliza un esquema de arbitraje centralizado síncrono en el que cada maestro tiene una única señal de petición (REQ) y cesión (GNT) del bus.</a:t>
            </a:r>
          </a:p>
        </p:txBody>
      </p:sp>
    </p:spTree>
    <p:extLst>
      <p:ext uri="{BB962C8B-B14F-4D97-AF65-F5344CB8AC3E}">
        <p14:creationId xmlns="" xmlns:p14="http://schemas.microsoft.com/office/powerpoint/2010/main" val="146084555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idx="4294967295"/>
          </p:nvPr>
        </p:nvSpPr>
        <p:spPr>
          <a:xfrm>
            <a:off x="-1371600" y="626864"/>
            <a:ext cx="7886700" cy="460772"/>
          </a:xfrm>
        </p:spPr>
        <p:txBody>
          <a:bodyPr>
            <a:normAutofit fontScale="90000"/>
          </a:bodyPr>
          <a:lstStyle/>
          <a:p>
            <a:pPr algn="ctr"/>
            <a:r>
              <a:rPr lang="es-ES" dirty="0" smtClean="0"/>
              <a:t>Arbitraje (ejemplo)</a:t>
            </a:r>
            <a:endParaRPr lang="es-ES" dirty="0"/>
          </a:p>
        </p:txBody>
      </p:sp>
      <p:pic>
        <p:nvPicPr>
          <p:cNvPr id="13" name="Imagen 1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2438400" y="1219200"/>
            <a:ext cx="4800600" cy="5521897"/>
          </a:xfrm>
          <a:prstGeom prst="rect">
            <a:avLst/>
          </a:prstGeom>
          <a:effectLst>
            <a:glow rad="101600">
              <a:schemeClr val="bg1">
                <a:lumMod val="50000"/>
                <a:alpha val="40000"/>
              </a:schemeClr>
            </a:glow>
          </a:effectLst>
        </p:spPr>
      </p:pic>
    </p:spTree>
    <p:extLst>
      <p:ext uri="{BB962C8B-B14F-4D97-AF65-F5344CB8AC3E}">
        <p14:creationId xmlns="" xmlns:p14="http://schemas.microsoft.com/office/powerpoint/2010/main" val="1611020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cstate="print"/>
          <a:srcRect l="18333" t="19778" r="39445" b="18889"/>
          <a:stretch>
            <a:fillRect/>
          </a:stretch>
        </p:blipFill>
        <p:spPr bwMode="auto">
          <a:xfrm>
            <a:off x="1828800" y="1371600"/>
            <a:ext cx="5791200" cy="5257800"/>
          </a:xfrm>
          <a:prstGeom prst="rect">
            <a:avLst/>
          </a:prstGeom>
          <a:noFill/>
          <a:ln w="9525">
            <a:noFill/>
            <a:miter lim="800000"/>
            <a:headEnd/>
            <a:tailEnd/>
          </a:ln>
        </p:spPr>
      </p:pic>
      <p:sp>
        <p:nvSpPr>
          <p:cNvPr id="3" name="2 CuadroTexto"/>
          <p:cNvSpPr txBox="1"/>
          <p:nvPr/>
        </p:nvSpPr>
        <p:spPr>
          <a:xfrm>
            <a:off x="990600" y="482025"/>
            <a:ext cx="7543800" cy="584775"/>
          </a:xfrm>
          <a:prstGeom prst="rect">
            <a:avLst/>
          </a:prstGeom>
          <a:noFill/>
        </p:spPr>
        <p:txBody>
          <a:bodyPr wrap="square" rtlCol="0">
            <a:spAutoFit/>
          </a:bodyPr>
          <a:lstStyle/>
          <a:p>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Funcionamiento</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del </a:t>
            </a:r>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Computador</a:t>
            </a:r>
            <a:endPar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24444" t="27556" r="31667" b="31555"/>
          <a:stretch>
            <a:fillRect/>
          </a:stretch>
        </p:blipFill>
        <p:spPr bwMode="auto">
          <a:xfrm>
            <a:off x="1524000" y="2209800"/>
            <a:ext cx="6019800" cy="3505200"/>
          </a:xfrm>
          <a:prstGeom prst="rect">
            <a:avLst/>
          </a:prstGeom>
          <a:noFill/>
          <a:ln w="9525">
            <a:noFill/>
            <a:miter lim="800000"/>
            <a:headEnd/>
            <a:tailEnd/>
          </a:ln>
        </p:spPr>
      </p:pic>
      <p:sp>
        <p:nvSpPr>
          <p:cNvPr id="3" name="2 CuadroTexto"/>
          <p:cNvSpPr txBox="1"/>
          <p:nvPr/>
        </p:nvSpPr>
        <p:spPr>
          <a:xfrm>
            <a:off x="990600" y="482025"/>
            <a:ext cx="7543800" cy="584775"/>
          </a:xfrm>
          <a:prstGeom prst="rect">
            <a:avLst/>
          </a:prstGeom>
          <a:noFill/>
        </p:spPr>
        <p:txBody>
          <a:bodyPr wrap="square" rtlCol="0">
            <a:spAutoFit/>
          </a:bodyPr>
          <a:lstStyle/>
          <a:p>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Funcionamiento</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del </a:t>
            </a:r>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Computador</a:t>
            </a:r>
            <a:endPar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31667" t="19556" r="38333" b="11111"/>
          <a:stretch>
            <a:fillRect/>
          </a:stretch>
        </p:blipFill>
        <p:spPr bwMode="auto">
          <a:xfrm rot="5400000">
            <a:off x="2192216" y="398585"/>
            <a:ext cx="5064369" cy="7315200"/>
          </a:xfrm>
          <a:prstGeom prst="rect">
            <a:avLst/>
          </a:prstGeom>
          <a:noFill/>
          <a:ln w="9525">
            <a:noFill/>
            <a:miter lim="800000"/>
            <a:headEnd/>
            <a:tailEnd/>
          </a:ln>
        </p:spPr>
      </p:pic>
      <p:sp>
        <p:nvSpPr>
          <p:cNvPr id="3" name="2 CuadroTexto"/>
          <p:cNvSpPr txBox="1"/>
          <p:nvPr/>
        </p:nvSpPr>
        <p:spPr>
          <a:xfrm>
            <a:off x="990600" y="533400"/>
            <a:ext cx="7543800" cy="584775"/>
          </a:xfrm>
          <a:prstGeom prst="rect">
            <a:avLst/>
          </a:prstGeom>
          <a:noFill/>
        </p:spPr>
        <p:txBody>
          <a:bodyPr wrap="square" rtlCol="0">
            <a:spAutoFit/>
          </a:bodyPr>
          <a:lstStyle/>
          <a:p>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Funcionamiento</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del </a:t>
            </a:r>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Computador</a:t>
            </a:r>
            <a:endPar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37778" t="46222" r="32222" b="28000"/>
          <a:stretch>
            <a:fillRect/>
          </a:stretch>
        </p:blipFill>
        <p:spPr bwMode="auto">
          <a:xfrm>
            <a:off x="1508234" y="1905000"/>
            <a:ext cx="5959366" cy="3200400"/>
          </a:xfrm>
          <a:prstGeom prst="rect">
            <a:avLst/>
          </a:prstGeom>
          <a:noFill/>
          <a:ln w="9525">
            <a:noFill/>
            <a:miter lim="800000"/>
            <a:headEnd/>
            <a:tailEnd/>
          </a:ln>
        </p:spPr>
      </p:pic>
      <p:sp>
        <p:nvSpPr>
          <p:cNvPr id="3" name="2 CuadroTexto"/>
          <p:cNvSpPr txBox="1"/>
          <p:nvPr/>
        </p:nvSpPr>
        <p:spPr>
          <a:xfrm>
            <a:off x="990600" y="482025"/>
            <a:ext cx="7543800" cy="584775"/>
          </a:xfrm>
          <a:prstGeom prst="rect">
            <a:avLst/>
          </a:prstGeom>
          <a:noFill/>
        </p:spPr>
        <p:txBody>
          <a:bodyPr wrap="square" rtlCol="0">
            <a:spAutoFit/>
          </a:bodyPr>
          <a:lstStyle/>
          <a:p>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Funcionamiento</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del </a:t>
            </a:r>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Computador</a:t>
            </a:r>
            <a:endPar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23889" t="15111" r="35000" b="17333"/>
          <a:stretch>
            <a:fillRect/>
          </a:stretch>
        </p:blipFill>
        <p:spPr bwMode="auto">
          <a:xfrm>
            <a:off x="2362200" y="1447800"/>
            <a:ext cx="4896853" cy="5029200"/>
          </a:xfrm>
          <a:prstGeom prst="rect">
            <a:avLst/>
          </a:prstGeom>
          <a:noFill/>
          <a:ln w="9525">
            <a:noFill/>
            <a:miter lim="800000"/>
            <a:headEnd/>
            <a:tailEnd/>
          </a:ln>
        </p:spPr>
      </p:pic>
      <p:sp>
        <p:nvSpPr>
          <p:cNvPr id="3" name="2 CuadroTexto"/>
          <p:cNvSpPr txBox="1"/>
          <p:nvPr/>
        </p:nvSpPr>
        <p:spPr>
          <a:xfrm>
            <a:off x="990600" y="482025"/>
            <a:ext cx="7543800" cy="584775"/>
          </a:xfrm>
          <a:prstGeom prst="rect">
            <a:avLst/>
          </a:prstGeom>
          <a:noFill/>
        </p:spPr>
        <p:txBody>
          <a:bodyPr wrap="square" rtlCol="0">
            <a:spAutoFit/>
          </a:bodyPr>
          <a:lstStyle/>
          <a:p>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Funcionamiento</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del </a:t>
            </a:r>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Computador</a:t>
            </a:r>
            <a:endPar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srcRect l="23889" t="15111" r="35555" b="6667"/>
          <a:stretch>
            <a:fillRect/>
          </a:stretch>
        </p:blipFill>
        <p:spPr bwMode="auto">
          <a:xfrm>
            <a:off x="2514600" y="1295400"/>
            <a:ext cx="4562475" cy="5499970"/>
          </a:xfrm>
          <a:prstGeom prst="rect">
            <a:avLst/>
          </a:prstGeom>
          <a:noFill/>
          <a:ln w="9525">
            <a:noFill/>
            <a:miter lim="800000"/>
            <a:headEnd/>
            <a:tailEnd/>
          </a:ln>
        </p:spPr>
      </p:pic>
      <p:sp>
        <p:nvSpPr>
          <p:cNvPr id="3" name="2 CuadroTexto"/>
          <p:cNvSpPr txBox="1"/>
          <p:nvPr/>
        </p:nvSpPr>
        <p:spPr>
          <a:xfrm>
            <a:off x="990600" y="482025"/>
            <a:ext cx="7543800" cy="584775"/>
          </a:xfrm>
          <a:prstGeom prst="rect">
            <a:avLst/>
          </a:prstGeom>
          <a:noFill/>
        </p:spPr>
        <p:txBody>
          <a:bodyPr wrap="square" rtlCol="0">
            <a:spAutoFit/>
          </a:bodyPr>
          <a:lstStyle/>
          <a:p>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Funcionamiento</a:t>
            </a:r>
            <a:r>
              <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del </a:t>
            </a:r>
            <a:r>
              <a:rPr lang="en-US" sz="32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rPr>
              <a:t>Computador</a:t>
            </a:r>
            <a:endParaRPr lang="en-US" sz="3200" dirty="0" smtClean="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cSld>
  <p:clrMapOvr>
    <a:masterClrMapping/>
  </p:clrMapOvr>
</p:sld>
</file>

<file path=ppt/theme/theme1.xml><?xml version="1.0" encoding="utf-8"?>
<a:theme xmlns:a="http://schemas.openxmlformats.org/drawingml/2006/main" name="Tema1">
  <a:themeElements>
    <a:clrScheme name="sample 3">
      <a:dk1>
        <a:srgbClr val="0066CC"/>
      </a:dk1>
      <a:lt1>
        <a:srgbClr val="B1E2FB"/>
      </a:lt1>
      <a:dk2>
        <a:srgbClr val="003399"/>
      </a:dk2>
      <a:lt2>
        <a:srgbClr val="FFFFFF"/>
      </a:lt2>
      <a:accent1>
        <a:srgbClr val="4BAAF1"/>
      </a:accent1>
      <a:accent2>
        <a:srgbClr val="91D969"/>
      </a:accent2>
      <a:accent3>
        <a:srgbClr val="AAADCA"/>
      </a:accent3>
      <a:accent4>
        <a:srgbClr val="97C1D6"/>
      </a:accent4>
      <a:accent5>
        <a:srgbClr val="B1D2F7"/>
      </a:accent5>
      <a:accent6>
        <a:srgbClr val="83C45E"/>
      </a:accent6>
      <a:hlink>
        <a:srgbClr val="85AEFF"/>
      </a:hlink>
      <a:folHlink>
        <a:srgbClr val="B9B9FF"/>
      </a:folHlink>
    </a:clrScheme>
    <a:fontScheme name="sample">
      <a:majorFont>
        <a:latin typeface="Arial"/>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ample 1">
        <a:dk1>
          <a:srgbClr val="9966FF"/>
        </a:dk1>
        <a:lt1>
          <a:srgbClr val="B6D1F6"/>
        </a:lt1>
        <a:dk2>
          <a:srgbClr val="660066"/>
        </a:dk2>
        <a:lt2>
          <a:srgbClr val="FFFFFF"/>
        </a:lt2>
        <a:accent1>
          <a:srgbClr val="6699FF"/>
        </a:accent1>
        <a:accent2>
          <a:srgbClr val="35C7B6"/>
        </a:accent2>
        <a:accent3>
          <a:srgbClr val="B8AAB8"/>
        </a:accent3>
        <a:accent4>
          <a:srgbClr val="9BB2D2"/>
        </a:accent4>
        <a:accent5>
          <a:srgbClr val="B8CAFF"/>
        </a:accent5>
        <a:accent6>
          <a:srgbClr val="2FB4A5"/>
        </a:accent6>
        <a:hlink>
          <a:srgbClr val="FFCC99"/>
        </a:hlink>
        <a:folHlink>
          <a:srgbClr val="CCCC00"/>
        </a:folHlink>
      </a:clrScheme>
      <a:clrMap bg1="dk2" tx1="lt1" bg2="dk1" tx2="lt2" accent1="accent1" accent2="accent2" accent3="accent3" accent4="accent4" accent5="accent5" accent6="accent6" hlink="hlink" folHlink="folHlink"/>
    </a:extraClrScheme>
    <a:extraClrScheme>
      <a:clrScheme name="sample 2">
        <a:dk1>
          <a:srgbClr val="33CCCC"/>
        </a:dk1>
        <a:lt1>
          <a:srgbClr val="B6D1F6"/>
        </a:lt1>
        <a:dk2>
          <a:srgbClr val="006666"/>
        </a:dk2>
        <a:lt2>
          <a:srgbClr val="FFFFFF"/>
        </a:lt2>
        <a:accent1>
          <a:srgbClr val="33CCFF"/>
        </a:accent1>
        <a:accent2>
          <a:srgbClr val="6ABA42"/>
        </a:accent2>
        <a:accent3>
          <a:srgbClr val="AAB8B8"/>
        </a:accent3>
        <a:accent4>
          <a:srgbClr val="9BB2D2"/>
        </a:accent4>
        <a:accent5>
          <a:srgbClr val="ADE2FF"/>
        </a:accent5>
        <a:accent6>
          <a:srgbClr val="5FA83B"/>
        </a:accent6>
        <a:hlink>
          <a:srgbClr val="FF9900"/>
        </a:hlink>
        <a:folHlink>
          <a:srgbClr val="6289D8"/>
        </a:folHlink>
      </a:clrScheme>
      <a:clrMap bg1="dk2" tx1="lt1" bg2="dk1" tx2="lt2" accent1="accent1" accent2="accent2" accent3="accent3" accent4="accent4" accent5="accent5" accent6="accent6" hlink="hlink" folHlink="folHlink"/>
    </a:extraClrScheme>
    <a:extraClrScheme>
      <a:clrScheme name="sample 3">
        <a:dk1>
          <a:srgbClr val="0066CC"/>
        </a:dk1>
        <a:lt1>
          <a:srgbClr val="B1E2FB"/>
        </a:lt1>
        <a:dk2>
          <a:srgbClr val="003399"/>
        </a:dk2>
        <a:lt2>
          <a:srgbClr val="FFFFFF"/>
        </a:lt2>
        <a:accent1>
          <a:srgbClr val="4BAAF1"/>
        </a:accent1>
        <a:accent2>
          <a:srgbClr val="91D969"/>
        </a:accent2>
        <a:accent3>
          <a:srgbClr val="AAADCA"/>
        </a:accent3>
        <a:accent4>
          <a:srgbClr val="97C1D6"/>
        </a:accent4>
        <a:accent5>
          <a:srgbClr val="B1D2F7"/>
        </a:accent5>
        <a:accent6>
          <a:srgbClr val="83C45E"/>
        </a:accent6>
        <a:hlink>
          <a:srgbClr val="85AEFF"/>
        </a:hlink>
        <a:folHlink>
          <a:srgbClr val="B9B9FF"/>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Tema1</Template>
  <TotalTime>451</TotalTime>
  <Words>1779</Words>
  <Application>Microsoft Office PowerPoint</Application>
  <PresentationFormat>Presentación en pantalla (4:3)</PresentationFormat>
  <Paragraphs>230</Paragraphs>
  <Slides>32</Slides>
  <Notes>0</Notes>
  <HiddenSlides>0</HiddenSlides>
  <MMClips>0</MMClips>
  <ScaleCrop>false</ScaleCrop>
  <HeadingPairs>
    <vt:vector size="4" baseType="variant">
      <vt:variant>
        <vt:lpstr>Tema</vt:lpstr>
      </vt:variant>
      <vt:variant>
        <vt:i4>1</vt:i4>
      </vt:variant>
      <vt:variant>
        <vt:lpstr>Títulos de diapositiva</vt:lpstr>
      </vt:variant>
      <vt:variant>
        <vt:i4>32</vt:i4>
      </vt:variant>
    </vt:vector>
  </HeadingPairs>
  <TitlesOfParts>
    <vt:vector size="33" baseType="lpstr">
      <vt:lpstr>Tema1</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Estructuras de Interconexión</vt:lpstr>
      <vt:lpstr>Interconexión con Buses</vt:lpstr>
      <vt:lpstr>Interconexión con Buses</vt:lpstr>
      <vt:lpstr>Interconexión con Buses</vt:lpstr>
      <vt:lpstr>Diapositiva 16</vt:lpstr>
      <vt:lpstr>Interconexión con Buses</vt:lpstr>
      <vt:lpstr>PCI</vt:lpstr>
      <vt:lpstr>Utilización del Bus PCI en un sistema Monoprocesador.</vt:lpstr>
      <vt:lpstr>Utilización del Bus PCI en un sistema Multiprocesador.</vt:lpstr>
      <vt:lpstr>Estructura del Bus</vt:lpstr>
      <vt:lpstr>Líneas Obligatorias del Bus PCI (1)</vt:lpstr>
      <vt:lpstr>Líneas Obligatorias del Bus PCI (2)</vt:lpstr>
      <vt:lpstr>Líneas Obligatorias del Bus PCI(3)</vt:lpstr>
      <vt:lpstr>Estructura del Bus (Líneas opcionales)</vt:lpstr>
      <vt:lpstr>Líneas Opcionales del Bus PCI (1)</vt:lpstr>
      <vt:lpstr>Líneas Opcionales del Bus PCI (2)</vt:lpstr>
      <vt:lpstr>Órdenes del PCI (1)</vt:lpstr>
      <vt:lpstr>Órdenes del PCI (2)</vt:lpstr>
      <vt:lpstr>Transferencia de Datos</vt:lpstr>
      <vt:lpstr>Arbitraje</vt:lpstr>
      <vt:lpstr>Arbitraje (ejemplo)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Admin</dc:creator>
  <cp:lastModifiedBy>hp</cp:lastModifiedBy>
  <cp:revision>34</cp:revision>
  <dcterms:created xsi:type="dcterms:W3CDTF">2013-05-23T21:52:18Z</dcterms:created>
  <dcterms:modified xsi:type="dcterms:W3CDTF">2013-05-24T11:23:44Z</dcterms:modified>
</cp:coreProperties>
</file>